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6"/>
  </p:notesMasterIdLst>
  <p:sldIdLst>
    <p:sldId id="263" r:id="rId5"/>
  </p:sldIdLst>
  <p:sldSz cx="43891200" cy="32918400"/>
  <p:notesSz cx="7315200" cy="9601200"/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93C2C"/>
    <a:srgbClr val="D79944"/>
    <a:srgbClr val="585E60"/>
    <a:srgbClr val="7F8689"/>
    <a:srgbClr val="579D9D"/>
    <a:srgbClr val="5D97C9"/>
    <a:srgbClr val="FFFFFF"/>
    <a:srgbClr val="FFF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85C479-4669-4993-8F71-5B6027B72AEB}" v="2" dt="2024-12-04T00:10:21.7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-648" y="-179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k Kunkle" userId="6c30776fd2a150aa" providerId="LiveId" clId="{3585C479-4669-4993-8F71-5B6027B72AEB}"/>
    <pc:docChg chg="undo custSel delSld modSld">
      <pc:chgData name="Nick Kunkle" userId="6c30776fd2a150aa" providerId="LiveId" clId="{3585C479-4669-4993-8F71-5B6027B72AEB}" dt="2024-12-05T03:20:10.505" v="532" actId="20577"/>
      <pc:docMkLst>
        <pc:docMk/>
      </pc:docMkLst>
      <pc:sldChg chg="del">
        <pc:chgData name="Nick Kunkle" userId="6c30776fd2a150aa" providerId="LiveId" clId="{3585C479-4669-4993-8F71-5B6027B72AEB}" dt="2024-12-04T00:07:56.728" v="78" actId="2696"/>
        <pc:sldMkLst>
          <pc:docMk/>
          <pc:sldMk cId="3194546861" sldId="261"/>
        </pc:sldMkLst>
      </pc:sldChg>
      <pc:sldChg chg="modSp del mod">
        <pc:chgData name="Nick Kunkle" userId="6c30776fd2a150aa" providerId="LiveId" clId="{3585C479-4669-4993-8F71-5B6027B72AEB}" dt="2024-12-05T01:17:52.393" v="84" actId="2696"/>
        <pc:sldMkLst>
          <pc:docMk/>
          <pc:sldMk cId="1181848832" sldId="262"/>
        </pc:sldMkLst>
        <pc:spChg chg="mod">
          <ac:chgData name="Nick Kunkle" userId="6c30776fd2a150aa" providerId="LiveId" clId="{3585C479-4669-4993-8F71-5B6027B72AEB}" dt="2024-12-04T00:08:05.624" v="79" actId="113"/>
          <ac:spMkLst>
            <pc:docMk/>
            <pc:sldMk cId="1181848832" sldId="262"/>
            <ac:spMk id="2" creationId="{E3EFA94C-223C-62F6-5F94-9CAEB9D9D6D8}"/>
          </ac:spMkLst>
        </pc:spChg>
        <pc:spChg chg="mod">
          <ac:chgData name="Nick Kunkle" userId="6c30776fd2a150aa" providerId="LiveId" clId="{3585C479-4669-4993-8F71-5B6027B72AEB}" dt="2024-12-04T00:10:21.771" v="83" actId="20577"/>
          <ac:spMkLst>
            <pc:docMk/>
            <pc:sldMk cId="1181848832" sldId="262"/>
            <ac:spMk id="3" creationId="{45666440-4E63-4F0D-41AB-25C3B052C0A5}"/>
          </ac:spMkLst>
        </pc:spChg>
      </pc:sldChg>
      <pc:sldChg chg="modSp mod">
        <pc:chgData name="Nick Kunkle" userId="6c30776fd2a150aa" providerId="LiveId" clId="{3585C479-4669-4993-8F71-5B6027B72AEB}" dt="2024-12-05T03:20:10.505" v="532" actId="20577"/>
        <pc:sldMkLst>
          <pc:docMk/>
          <pc:sldMk cId="232862978" sldId="263"/>
        </pc:sldMkLst>
        <pc:spChg chg="mod">
          <ac:chgData name="Nick Kunkle" userId="6c30776fd2a150aa" providerId="LiveId" clId="{3585C479-4669-4993-8F71-5B6027B72AEB}" dt="2024-12-05T03:20:10.505" v="532" actId="20577"/>
          <ac:spMkLst>
            <pc:docMk/>
            <pc:sldMk cId="232862978" sldId="263"/>
            <ac:spMk id="11" creationId="{126E8113-8529-DDF7-F0FD-186E3A6BBC71}"/>
          </ac:spMkLst>
        </pc:spChg>
        <pc:spChg chg="mod">
          <ac:chgData name="Nick Kunkle" userId="6c30776fd2a150aa" providerId="LiveId" clId="{3585C479-4669-4993-8F71-5B6027B72AEB}" dt="2024-12-03T21:13:07.367" v="76" actId="20577"/>
          <ac:spMkLst>
            <pc:docMk/>
            <pc:sldMk cId="232862978" sldId="263"/>
            <ac:spMk id="12" creationId="{BA45CBF9-0C0D-1534-CC65-B18575AD858F}"/>
          </ac:spMkLst>
        </pc:spChg>
        <pc:spChg chg="mod">
          <ac:chgData name="Nick Kunkle" userId="6c30776fd2a150aa" providerId="LiveId" clId="{3585C479-4669-4993-8F71-5B6027B72AEB}" dt="2024-12-03T21:12:50.684" v="34" actId="20577"/>
          <ac:spMkLst>
            <pc:docMk/>
            <pc:sldMk cId="232862978" sldId="263"/>
            <ac:spMk id="18" creationId="{508CCF26-415A-1B97-79D3-F599B94C53FE}"/>
          </ac:spMkLst>
        </pc:spChg>
        <pc:spChg chg="mod">
          <ac:chgData name="Nick Kunkle" userId="6c30776fd2a150aa" providerId="LiveId" clId="{3585C479-4669-4993-8F71-5B6027B72AEB}" dt="2024-12-05T01:32:51.860" v="165" actId="255"/>
          <ac:spMkLst>
            <pc:docMk/>
            <pc:sldMk cId="232862978" sldId="263"/>
            <ac:spMk id="19" creationId="{72101980-78E0-B3A3-ECAA-745677792317}"/>
          </ac:spMkLst>
        </pc:spChg>
        <pc:spChg chg="mod">
          <ac:chgData name="Nick Kunkle" userId="6c30776fd2a150aa" providerId="LiveId" clId="{3585C479-4669-4993-8F71-5B6027B72AEB}" dt="2024-12-05T01:31:48.302" v="90" actId="1037"/>
          <ac:spMkLst>
            <pc:docMk/>
            <pc:sldMk cId="232862978" sldId="263"/>
            <ac:spMk id="26" creationId="{EE3E98AA-1E68-66D2-7967-6DFB3B5C35BE}"/>
          </ac:spMkLst>
        </pc:spChg>
        <pc:spChg chg="mod">
          <ac:chgData name="Nick Kunkle" userId="6c30776fd2a150aa" providerId="LiveId" clId="{3585C479-4669-4993-8F71-5B6027B72AEB}" dt="2024-12-05T01:31:54.959" v="98" actId="1037"/>
          <ac:spMkLst>
            <pc:docMk/>
            <pc:sldMk cId="232862978" sldId="263"/>
            <ac:spMk id="30" creationId="{8A48087C-07E9-20D4-B282-6F4929BF73AC}"/>
          </ac:spMkLst>
        </pc:spChg>
      </pc:sldChg>
      <pc:sldChg chg="del">
        <pc:chgData name="Nick Kunkle" userId="6c30776fd2a150aa" providerId="LiveId" clId="{3585C479-4669-4993-8F71-5B6027B72AEB}" dt="2024-12-04T00:07:54.414" v="77" actId="2696"/>
        <pc:sldMkLst>
          <pc:docMk/>
          <pc:sldMk cId="3778508272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99B5AF53-CFEA-4375-A360-D7F74EF2962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620250"/>
            <a:ext cx="5850835" cy="3780800"/>
          </a:xfrm>
          <a:prstGeom prst="rect">
            <a:avLst/>
          </a:prstGeom>
        </p:spPr>
        <p:txBody>
          <a:bodyPr vert="horz" lIns="94851" tIns="47425" rIns="94851" bIns="474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E9BE210F-695C-4F11-8B45-6413D0C4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38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E210F-695C-4F11-8B45-6413D0C4F7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54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182B6F6-C33D-2C47-7DC5-D55C995F8FBE}"/>
              </a:ext>
            </a:extLst>
          </p:cNvPr>
          <p:cNvSpPr/>
          <p:nvPr/>
        </p:nvSpPr>
        <p:spPr>
          <a:xfrm>
            <a:off x="932852" y="16417524"/>
            <a:ext cx="13007825" cy="6797688"/>
          </a:xfrm>
          <a:prstGeom prst="roundRect">
            <a:avLst/>
          </a:prstGeom>
          <a:solidFill>
            <a:srgbClr val="579D9D">
              <a:alpha val="35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en-US" sz="6000" dirty="0">
              <a:solidFill>
                <a:schemeClr val="tx1">
                  <a:lumMod val="49000"/>
                </a:schemeClr>
              </a:solidFill>
              <a:cs typeface="Calibri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5A803E1-6894-49CA-CC95-42062F157CD5}"/>
              </a:ext>
            </a:extLst>
          </p:cNvPr>
          <p:cNvSpPr/>
          <p:nvPr/>
        </p:nvSpPr>
        <p:spPr>
          <a:xfrm>
            <a:off x="30073022" y="25282816"/>
            <a:ext cx="13007825" cy="6797688"/>
          </a:xfrm>
          <a:prstGeom prst="roundRect">
            <a:avLst/>
          </a:prstGeom>
          <a:solidFill>
            <a:srgbClr val="493C2C">
              <a:alpha val="35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en-US" sz="6000" dirty="0">
              <a:solidFill>
                <a:schemeClr val="tx1">
                  <a:lumMod val="49000"/>
                </a:schemeClr>
              </a:solidFill>
              <a:ea typeface="Calibri"/>
              <a:cs typeface="Calibri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0294937A-C32B-3B77-E967-A06CD80DC9F9}"/>
              </a:ext>
            </a:extLst>
          </p:cNvPr>
          <p:cNvSpPr/>
          <p:nvPr/>
        </p:nvSpPr>
        <p:spPr>
          <a:xfrm>
            <a:off x="31263851" y="24514113"/>
            <a:ext cx="11084215" cy="1537409"/>
          </a:xfrm>
          <a:prstGeom prst="roundRect">
            <a:avLst/>
          </a:prstGeom>
          <a:solidFill>
            <a:srgbClr val="493C2C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600">
                <a:solidFill>
                  <a:schemeClr val="bg1"/>
                </a:solidFill>
                <a:cs typeface="Calibri"/>
              </a:rPr>
              <a:t>LOOKING FORWARD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1B061FE4-E683-80C0-D3A8-6EBA4CFC9429}"/>
              </a:ext>
            </a:extLst>
          </p:cNvPr>
          <p:cNvSpPr/>
          <p:nvPr/>
        </p:nvSpPr>
        <p:spPr>
          <a:xfrm>
            <a:off x="946380" y="25296657"/>
            <a:ext cx="13007825" cy="6934950"/>
          </a:xfrm>
          <a:prstGeom prst="roundRect">
            <a:avLst/>
          </a:prstGeom>
          <a:solidFill>
            <a:srgbClr val="493C2C">
              <a:alpha val="34902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en-US" sz="6000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8C6177EF-8817-7712-FE5C-C98BAB4CCA71}"/>
              </a:ext>
            </a:extLst>
          </p:cNvPr>
          <p:cNvSpPr/>
          <p:nvPr/>
        </p:nvSpPr>
        <p:spPr>
          <a:xfrm>
            <a:off x="14264411" y="8180118"/>
            <a:ext cx="15407047" cy="24051488"/>
          </a:xfrm>
          <a:prstGeom prst="roundRect">
            <a:avLst/>
          </a:prstGeom>
          <a:solidFill>
            <a:srgbClr val="579D9D">
              <a:alpha val="34902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6B3E89-C4D0-615E-7B7A-88B850F838F3}"/>
              </a:ext>
            </a:extLst>
          </p:cNvPr>
          <p:cNvSpPr/>
          <p:nvPr/>
        </p:nvSpPr>
        <p:spPr>
          <a:xfrm>
            <a:off x="-17764" y="3421"/>
            <a:ext cx="8516216" cy="6794127"/>
          </a:xfrm>
          <a:prstGeom prst="rect">
            <a:avLst/>
          </a:prstGeom>
          <a:solidFill>
            <a:srgbClr val="D7994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485032" y="0"/>
            <a:ext cx="33756894" cy="6858000"/>
          </a:xfrm>
          <a:prstGeom prst="rect">
            <a:avLst/>
          </a:prstGeom>
          <a:solidFill>
            <a:srgbClr val="493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796892" y="686794"/>
            <a:ext cx="25897976" cy="59093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en-US" sz="9600" b="0" i="0" u="none" strike="noStrike" dirty="0">
                <a:solidFill>
                  <a:schemeClr val="bg1"/>
                </a:solidFill>
                <a:effectLst/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Improving Kindergarten </a:t>
            </a:r>
            <a:r>
              <a:rPr lang="en-US" sz="9600" dirty="0">
                <a:solidFill>
                  <a:schemeClr val="bg1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R</a:t>
            </a:r>
            <a:r>
              <a:rPr lang="en-US" sz="9600" b="0" i="0" u="none" strike="noStrike" dirty="0">
                <a:solidFill>
                  <a:schemeClr val="bg1"/>
                </a:solidFill>
                <a:effectLst/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eadiness </a:t>
            </a:r>
            <a:r>
              <a:rPr lang="en-US" sz="9600" dirty="0">
                <a:solidFill>
                  <a:schemeClr val="bg1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T</a:t>
            </a:r>
            <a:r>
              <a:rPr lang="en-US" sz="9600" b="0" i="0" u="none" strike="noStrike" dirty="0">
                <a:solidFill>
                  <a:schemeClr val="bg1"/>
                </a:solidFill>
                <a:effectLst/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hrough </a:t>
            </a:r>
            <a:r>
              <a:rPr lang="en-US" sz="9600" dirty="0">
                <a:solidFill>
                  <a:schemeClr val="bg1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P</a:t>
            </a:r>
            <a:r>
              <a:rPr lang="en-US" sz="9600" b="0" i="0" u="none" strike="noStrike" dirty="0">
                <a:solidFill>
                  <a:schemeClr val="bg1"/>
                </a:solidFill>
                <a:effectLst/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arental </a:t>
            </a:r>
            <a:r>
              <a:rPr lang="en-US" sz="9600" dirty="0">
                <a:solidFill>
                  <a:schemeClr val="bg1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E</a:t>
            </a:r>
            <a:r>
              <a:rPr lang="en-US" sz="9600" b="0" i="0" u="none" strike="noStrike" dirty="0">
                <a:solidFill>
                  <a:schemeClr val="bg1"/>
                </a:solidFill>
                <a:effectLst/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ducation </a:t>
            </a:r>
            <a:r>
              <a:rPr lang="en-US" sz="9600" dirty="0">
                <a:solidFill>
                  <a:schemeClr val="bg1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A</a:t>
            </a:r>
            <a:r>
              <a:rPr lang="en-US" sz="9600" b="0" i="0" u="none" strike="noStrike" dirty="0">
                <a:solidFill>
                  <a:schemeClr val="bg1"/>
                </a:solidFill>
                <a:effectLst/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bout </a:t>
            </a:r>
            <a:r>
              <a:rPr lang="en-US" sz="9600" dirty="0">
                <a:solidFill>
                  <a:schemeClr val="bg1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D</a:t>
            </a:r>
            <a:r>
              <a:rPr lang="en-US" sz="9600" b="0" i="0" u="none" strike="noStrike" dirty="0">
                <a:solidFill>
                  <a:schemeClr val="bg1"/>
                </a:solidFill>
                <a:effectLst/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evelopmental </a:t>
            </a:r>
            <a:r>
              <a:rPr lang="en-US" sz="9600" dirty="0">
                <a:solidFill>
                  <a:schemeClr val="bg1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M</a:t>
            </a:r>
            <a:r>
              <a:rPr lang="en-US" sz="9600" b="0" i="0" u="none" strike="noStrike" dirty="0">
                <a:solidFill>
                  <a:schemeClr val="bg1"/>
                </a:solidFill>
                <a:effectLst/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ilestones.</a:t>
            </a:r>
            <a:endParaRPr lang="en-US" sz="9600" b="0" dirty="0">
              <a:solidFill>
                <a:schemeClr val="bg1"/>
              </a:solidFill>
              <a:effectLst/>
              <a:latin typeface="Lato Regular" panose="020F0502020204030203" pitchFamily="34" charset="0"/>
              <a:ea typeface="Lato Regular" panose="020F0502020204030203" pitchFamily="34" charset="0"/>
              <a:cs typeface="Lato Regular" panose="020F0502020204030203" pitchFamily="34" charset="0"/>
            </a:endParaRPr>
          </a:p>
          <a:p>
            <a:br>
              <a:rPr lang="en-US" sz="2000" dirty="0"/>
            </a:br>
            <a:r>
              <a:rPr lang="en-US" sz="6000" dirty="0">
                <a:solidFill>
                  <a:srgbClr val="FFFFFE"/>
                </a:solidFill>
                <a:latin typeface="Lato Regular"/>
                <a:cs typeface="Lato Regular"/>
              </a:rPr>
              <a:t>Ivan Reyes Gonzalez &amp; Nicholas Kunkle</a:t>
            </a:r>
            <a:endParaRPr lang="en-US" sz="3200" dirty="0">
              <a:solidFill>
                <a:srgbClr val="FFFFFE"/>
              </a:solidFill>
              <a:latin typeface="Lato Regular"/>
              <a:ea typeface="Lato Regular"/>
              <a:cs typeface="Lato Regular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141277" y="0"/>
            <a:ext cx="1749923" cy="6858000"/>
          </a:xfrm>
          <a:prstGeom prst="rect">
            <a:avLst/>
          </a:prstGeom>
          <a:solidFill>
            <a:srgbClr val="579D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SERG – The JPB Environmental Health Fellowship Program">
            <a:extLst>
              <a:ext uri="{FF2B5EF4-FFF2-40B4-BE49-F238E27FC236}">
                <a16:creationId xmlns:a16="http://schemas.microsoft.com/office/drawing/2014/main" id="{9A7862B4-D3F8-988D-1584-3ADE4C3CA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676" y="1631519"/>
            <a:ext cx="7784755" cy="3473159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A48087C-07E9-20D4-B282-6F4929BF73AC}"/>
              </a:ext>
            </a:extLst>
          </p:cNvPr>
          <p:cNvSpPr txBox="1"/>
          <p:nvPr/>
        </p:nvSpPr>
        <p:spPr>
          <a:xfrm>
            <a:off x="1176408" y="17544170"/>
            <a:ext cx="10435980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857250" indent="-857250">
              <a:buFont typeface="Arial"/>
              <a:buChar char="•"/>
            </a:pPr>
            <a:r>
              <a:rPr lang="en-US" sz="5400" baseline="0" dirty="0">
                <a:solidFill>
                  <a:srgbClr val="000000"/>
                </a:solidFill>
                <a:latin typeface="Calibri"/>
              </a:rPr>
              <a:t>To educate parents on their child’s milestones and provide access to resources to promote readiness for kindergarten</a:t>
            </a:r>
            <a:r>
              <a:rPr lang="en-US" sz="5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​</a:t>
            </a:r>
            <a:endParaRPr lang="en-US" sz="54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4C05B198-F340-5DEB-D4A1-FAEDA7C43675}"/>
              </a:ext>
            </a:extLst>
          </p:cNvPr>
          <p:cNvSpPr/>
          <p:nvPr/>
        </p:nvSpPr>
        <p:spPr>
          <a:xfrm>
            <a:off x="2496039" y="15702492"/>
            <a:ext cx="9981125" cy="1584101"/>
          </a:xfrm>
          <a:prstGeom prst="roundRect">
            <a:avLst/>
          </a:prstGeom>
          <a:solidFill>
            <a:srgbClr val="579D9D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600" dirty="0">
                <a:ea typeface="Calibri"/>
                <a:cs typeface="Calibri"/>
              </a:rPr>
              <a:t>OBJECTIVE/AIM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3DA5FAF9-4A22-7681-BDEE-1ABEC171790B}"/>
              </a:ext>
            </a:extLst>
          </p:cNvPr>
          <p:cNvSpPr/>
          <p:nvPr/>
        </p:nvSpPr>
        <p:spPr>
          <a:xfrm>
            <a:off x="16403492" y="7419488"/>
            <a:ext cx="11084215" cy="1537409"/>
          </a:xfrm>
          <a:prstGeom prst="roundRect">
            <a:avLst/>
          </a:prstGeom>
          <a:solidFill>
            <a:srgbClr val="579D9D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600" dirty="0">
                <a:cs typeface="Calibri"/>
              </a:rPr>
              <a:t>LOGIC MODEL/METHODOLOGY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C5DCE97-4519-DE25-FA42-44C1B402722F}"/>
              </a:ext>
            </a:extLst>
          </p:cNvPr>
          <p:cNvSpPr/>
          <p:nvPr/>
        </p:nvSpPr>
        <p:spPr>
          <a:xfrm>
            <a:off x="1908184" y="24514112"/>
            <a:ext cx="11084215" cy="1537409"/>
          </a:xfrm>
          <a:prstGeom prst="roundRect">
            <a:avLst/>
          </a:prstGeom>
          <a:solidFill>
            <a:srgbClr val="493C2C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600" dirty="0">
                <a:cs typeface="Calibri"/>
              </a:rPr>
              <a:t>RESULTS/FINDINGS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2563154-B55F-5511-5282-CC0909F7F63D}"/>
              </a:ext>
            </a:extLst>
          </p:cNvPr>
          <p:cNvSpPr/>
          <p:nvPr/>
        </p:nvSpPr>
        <p:spPr>
          <a:xfrm>
            <a:off x="30021506" y="8206131"/>
            <a:ext cx="13019416" cy="6700453"/>
          </a:xfrm>
          <a:prstGeom prst="roundRect">
            <a:avLst/>
          </a:prstGeom>
          <a:solidFill>
            <a:srgbClr val="D79944">
              <a:alpha val="34902"/>
            </a:srgbClr>
          </a:solidFill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en-US" sz="6000" dirty="0">
              <a:solidFill>
                <a:srgbClr val="000000"/>
              </a:solidFill>
              <a:cs typeface="Calibri"/>
            </a:endParaRPr>
          </a:p>
          <a:p>
            <a:endParaRPr lang="en-US" sz="32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857250" indent="-857250" algn="ctr">
              <a:buFont typeface="Arial"/>
              <a:buChar char="•"/>
            </a:pPr>
            <a:endParaRPr lang="en-US" sz="6000" dirty="0">
              <a:solidFill>
                <a:schemeClr val="tx1">
                  <a:lumMod val="49000"/>
                </a:schemeClr>
              </a:solidFill>
              <a:cs typeface="Calibri"/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DD016B24-822B-3C02-E834-3A5A73F72187}"/>
              </a:ext>
            </a:extLst>
          </p:cNvPr>
          <p:cNvSpPr/>
          <p:nvPr/>
        </p:nvSpPr>
        <p:spPr>
          <a:xfrm>
            <a:off x="31079026" y="7373978"/>
            <a:ext cx="11084215" cy="1537409"/>
          </a:xfrm>
          <a:prstGeom prst="roundRect">
            <a:avLst/>
          </a:prstGeom>
          <a:solidFill>
            <a:srgbClr val="D79944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600" dirty="0">
                <a:cs typeface="Calibri"/>
              </a:rPr>
              <a:t>DISCUSSION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004E9251-075A-CAE7-4579-72DE37FE5D39}"/>
              </a:ext>
            </a:extLst>
          </p:cNvPr>
          <p:cNvSpPr/>
          <p:nvPr/>
        </p:nvSpPr>
        <p:spPr>
          <a:xfrm>
            <a:off x="30084611" y="16471724"/>
            <a:ext cx="13007825" cy="6797688"/>
          </a:xfrm>
          <a:prstGeom prst="roundRect">
            <a:avLst/>
          </a:prstGeom>
          <a:solidFill>
            <a:srgbClr val="579D9D">
              <a:alpha val="35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en-US" sz="6000" dirty="0">
              <a:solidFill>
                <a:schemeClr val="tx1">
                  <a:lumMod val="49000"/>
                </a:schemeClr>
              </a:solidFill>
              <a:cs typeface="Calibri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97D6AE4-8929-C2FC-0E60-92EC9770276A}"/>
              </a:ext>
            </a:extLst>
          </p:cNvPr>
          <p:cNvSpPr/>
          <p:nvPr/>
        </p:nvSpPr>
        <p:spPr>
          <a:xfrm>
            <a:off x="933706" y="8142682"/>
            <a:ext cx="12916385" cy="6751968"/>
          </a:xfrm>
          <a:prstGeom prst="roundRect">
            <a:avLst/>
          </a:prstGeom>
          <a:solidFill>
            <a:srgbClr val="D79944">
              <a:alpha val="34902"/>
            </a:srgbClr>
          </a:solidFill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en-US" sz="54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857250" indent="-857250">
              <a:buFont typeface="Arial"/>
              <a:buChar char="•"/>
            </a:pPr>
            <a:endParaRPr lang="en-US" sz="6000" dirty="0">
              <a:solidFill>
                <a:srgbClr val="000000"/>
              </a:solidFill>
              <a:cs typeface="Calibri"/>
            </a:endParaRPr>
          </a:p>
          <a:p>
            <a:pPr marL="857250" indent="-857250" algn="ctr">
              <a:buFont typeface="Arial"/>
              <a:buChar char="•"/>
            </a:pPr>
            <a:endParaRPr lang="en-US" sz="6000" dirty="0">
              <a:solidFill>
                <a:schemeClr val="tx1">
                  <a:lumMod val="49000"/>
                </a:schemeClr>
              </a:solidFill>
              <a:cs typeface="Calibri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78FEB083-B7F8-75F0-22E2-FE2AB00ED927}"/>
              </a:ext>
            </a:extLst>
          </p:cNvPr>
          <p:cNvSpPr/>
          <p:nvPr/>
        </p:nvSpPr>
        <p:spPr>
          <a:xfrm>
            <a:off x="31170465" y="15687236"/>
            <a:ext cx="11084215" cy="1537409"/>
          </a:xfrm>
          <a:prstGeom prst="roundRect">
            <a:avLst/>
          </a:prstGeom>
          <a:solidFill>
            <a:srgbClr val="579D9D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600" dirty="0">
                <a:solidFill>
                  <a:schemeClr val="bg1"/>
                </a:solidFill>
                <a:cs typeface="Calibri"/>
              </a:rPr>
              <a:t>LIMITATIONS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4E460FB-15FD-D50C-E933-D2CC490A1B90}"/>
              </a:ext>
            </a:extLst>
          </p:cNvPr>
          <p:cNvSpPr/>
          <p:nvPr/>
        </p:nvSpPr>
        <p:spPr>
          <a:xfrm>
            <a:off x="2500691" y="7416138"/>
            <a:ext cx="9981125" cy="1584101"/>
          </a:xfrm>
          <a:prstGeom prst="roundRect">
            <a:avLst/>
          </a:prstGeom>
          <a:solidFill>
            <a:srgbClr val="D79944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600" dirty="0">
                <a:ea typeface="Calibri"/>
                <a:cs typeface="Calibri"/>
              </a:rPr>
              <a:t>BACKGROUND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E3E98AA-1E68-66D2-7967-6DFB3B5C35BE}"/>
              </a:ext>
            </a:extLst>
          </p:cNvPr>
          <p:cNvSpPr txBox="1"/>
          <p:nvPr/>
        </p:nvSpPr>
        <p:spPr>
          <a:xfrm>
            <a:off x="994548" y="9365999"/>
            <a:ext cx="13007824" cy="51167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857250" indent="-857250">
              <a:spcAft>
                <a:spcPts val="300"/>
              </a:spcAft>
              <a:buFont typeface="Arial"/>
              <a:buChar char="•"/>
            </a:pPr>
            <a:r>
              <a:rPr lang="en-US" sz="5400" dirty="0">
                <a:solidFill>
                  <a:srgbClr val="000000"/>
                </a:solidFill>
                <a:ea typeface="+mn-lt"/>
                <a:cs typeface="+mn-lt"/>
              </a:rPr>
              <a:t>Local principals report kindergarteners struggle with potty training and behavioral milestones.</a:t>
            </a:r>
            <a:endParaRPr lang="en-US" sz="54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857250" indent="-857250">
              <a:spcAft>
                <a:spcPts val="300"/>
              </a:spcAft>
              <a:buFont typeface="Arial"/>
              <a:buChar char="•"/>
            </a:pPr>
            <a:r>
              <a:rPr lang="en-US" sz="5400" dirty="0">
                <a:solidFill>
                  <a:srgbClr val="000000"/>
                </a:solidFill>
                <a:cs typeface="Calibri"/>
              </a:rPr>
              <a:t>COVID-19 impact on communication, social skills, and problem-solving milestones </a:t>
            </a:r>
            <a:r>
              <a:rPr lang="en-US" sz="3600" dirty="0">
                <a:solidFill>
                  <a:srgbClr val="000000"/>
                </a:solidFill>
                <a:cs typeface="Calibri"/>
              </a:rPr>
              <a:t>(Johnson et al., 2024). </a:t>
            </a:r>
            <a:endParaRPr lang="en-US" sz="54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C8EDAA-1551-B0F7-9E48-1313BA37AF95}"/>
              </a:ext>
            </a:extLst>
          </p:cNvPr>
          <p:cNvSpPr txBox="1"/>
          <p:nvPr/>
        </p:nvSpPr>
        <p:spPr>
          <a:xfrm>
            <a:off x="30178434" y="26358668"/>
            <a:ext cx="12168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/>
              <a:buChar char="•"/>
            </a:pPr>
            <a:r>
              <a:rPr lang="en-US" sz="5400" dirty="0">
                <a:solidFill>
                  <a:schemeClr val="tx1">
                    <a:lumMod val="49000"/>
                  </a:schemeClr>
                </a:solidFill>
                <a:cs typeface="Calibri"/>
              </a:rPr>
              <a:t>Implementation of our pamphlet with local stakeholders</a:t>
            </a:r>
            <a:endParaRPr lang="en-US" sz="5400" dirty="0">
              <a:solidFill>
                <a:schemeClr val="tx1">
                  <a:lumMod val="49000"/>
                </a:schemeClr>
              </a:solidFill>
              <a:ea typeface="Calibri"/>
              <a:cs typeface="Calibri"/>
            </a:endParaRPr>
          </a:p>
          <a:p>
            <a:pPr marL="685800" indent="-685800">
              <a:buFont typeface="Arial"/>
              <a:buChar char="•"/>
            </a:pPr>
            <a:r>
              <a:rPr lang="en-US" sz="5400" dirty="0">
                <a:solidFill>
                  <a:schemeClr val="tx1">
                    <a:lumMod val="49000"/>
                  </a:schemeClr>
                </a:solidFill>
                <a:cs typeface="Calibri"/>
              </a:rPr>
              <a:t>Website completed with full list of resources</a:t>
            </a:r>
            <a:endParaRPr lang="en-US" sz="5400" dirty="0">
              <a:solidFill>
                <a:schemeClr val="tx1">
                  <a:lumMod val="49000"/>
                </a:schemeClr>
              </a:solidFill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6E8113-8529-DDF7-F0FD-186E3A6BBC71}"/>
              </a:ext>
            </a:extLst>
          </p:cNvPr>
          <p:cNvSpPr txBox="1"/>
          <p:nvPr/>
        </p:nvSpPr>
        <p:spPr>
          <a:xfrm>
            <a:off x="30302045" y="17286593"/>
            <a:ext cx="13007825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/>
              <a:buChar char="•"/>
            </a:pPr>
            <a:r>
              <a:rPr lang="en-US" sz="5400" dirty="0">
                <a:solidFill>
                  <a:schemeClr val="tx1">
                    <a:lumMod val="49000"/>
                  </a:schemeClr>
                </a:solidFill>
                <a:cs typeface="Calibri"/>
              </a:rPr>
              <a:t>Not able to see results as the school year has already started/this is a multi-year process.</a:t>
            </a:r>
            <a:endParaRPr lang="en-US" sz="5400" dirty="0">
              <a:ea typeface="Calibri"/>
              <a:cs typeface="Calibri"/>
            </a:endParaRPr>
          </a:p>
          <a:p>
            <a:pPr marL="857250" indent="-857250">
              <a:buFont typeface="Arial"/>
              <a:buChar char="•"/>
            </a:pPr>
            <a:r>
              <a:rPr lang="en-US" sz="5400" dirty="0">
                <a:solidFill>
                  <a:schemeClr val="tx1">
                    <a:lumMod val="49000"/>
                  </a:schemeClr>
                </a:solidFill>
                <a:cs typeface="Calibri"/>
              </a:rPr>
              <a:t>Relying on another intern to create website filled with our resource list.</a:t>
            </a:r>
          </a:p>
          <a:p>
            <a:pPr marL="857250" indent="-857250">
              <a:buFont typeface="Arial"/>
              <a:buChar char="•"/>
            </a:pPr>
            <a:r>
              <a:rPr lang="en-US" sz="5400" dirty="0">
                <a:solidFill>
                  <a:schemeClr val="tx1">
                    <a:lumMod val="49000"/>
                  </a:schemeClr>
                </a:solidFill>
                <a:ea typeface="Calibri"/>
                <a:cs typeface="Calibri"/>
              </a:rPr>
              <a:t>Rural areas have lower health information access compared to urban </a:t>
            </a:r>
            <a:r>
              <a:rPr lang="en-US" sz="3600" dirty="0">
                <a:solidFill>
                  <a:schemeClr val="tx1">
                    <a:lumMod val="49000"/>
                  </a:schemeClr>
                </a:solidFill>
                <a:ea typeface="Calibri"/>
                <a:cs typeface="Calibri"/>
              </a:rPr>
              <a:t>(Chen et al., 2019).</a:t>
            </a: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45CBF9-0C0D-1534-CC65-B18575AD858F}"/>
              </a:ext>
            </a:extLst>
          </p:cNvPr>
          <p:cNvSpPr txBox="1"/>
          <p:nvPr/>
        </p:nvSpPr>
        <p:spPr>
          <a:xfrm>
            <a:off x="30350862" y="9365999"/>
            <a:ext cx="126066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/>
              <a:buChar char="•"/>
            </a:pPr>
            <a:r>
              <a:rPr lang="en-US" sz="5400" dirty="0">
                <a:solidFill>
                  <a:srgbClr val="000000"/>
                </a:solidFill>
                <a:cs typeface="Calibri"/>
              </a:rPr>
              <a:t>Bilingual kids reach speech milestones at the same time as monolingual kids </a:t>
            </a:r>
            <a:r>
              <a:rPr lang="en-US" sz="3600" dirty="0">
                <a:solidFill>
                  <a:srgbClr val="000000"/>
                </a:solidFill>
                <a:cs typeface="Calibri"/>
              </a:rPr>
              <a:t>(Doyle, 2020).</a:t>
            </a:r>
            <a:endParaRPr lang="en-US" sz="36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857250" indent="-857250">
              <a:buFont typeface="Arial"/>
              <a:buChar char="•"/>
            </a:pPr>
            <a:r>
              <a:rPr lang="en-US" sz="5400" dirty="0">
                <a:solidFill>
                  <a:srgbClr val="000000"/>
                </a:solidFill>
                <a:cs typeface="Calibri"/>
              </a:rPr>
              <a:t>Fifty-Eight Percent of 3 &amp; 4-year-olds are not in school </a:t>
            </a:r>
            <a:r>
              <a:rPr lang="en-US" sz="3600" dirty="0">
                <a:solidFill>
                  <a:srgbClr val="000000"/>
                </a:solidFill>
                <a:cs typeface="Calibri"/>
              </a:rPr>
              <a:t>(Our Children Oregon, 2023).</a:t>
            </a:r>
            <a:endParaRPr lang="en-US" sz="36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857250" indent="-857250">
              <a:buFont typeface="Arial"/>
              <a:buChar char="•"/>
            </a:pPr>
            <a:endParaRPr lang="en-US" sz="54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sz="5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5D1B50-E2A4-5883-1627-ACEC5261DC59}"/>
              </a:ext>
            </a:extLst>
          </p:cNvPr>
          <p:cNvSpPr txBox="1"/>
          <p:nvPr/>
        </p:nvSpPr>
        <p:spPr>
          <a:xfrm>
            <a:off x="1165597" y="26743709"/>
            <a:ext cx="130874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Arial"/>
              <a:buChar char="•"/>
            </a:pPr>
            <a:r>
              <a:rPr lang="en-US" sz="5400" dirty="0">
                <a:solidFill>
                  <a:srgbClr val="000000"/>
                </a:solidFill>
                <a:cs typeface="Calibri"/>
              </a:rPr>
              <a:t>Potty training was a symptom of a much larger issue.</a:t>
            </a:r>
            <a:endParaRPr lang="en-US" sz="54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143000" indent="-1143000">
              <a:buFont typeface="Arial"/>
              <a:buChar char="•"/>
            </a:pPr>
            <a:r>
              <a:rPr lang="en-US" sz="5400" dirty="0">
                <a:solidFill>
                  <a:srgbClr val="000000"/>
                </a:solidFill>
                <a:cs typeface="Calibri"/>
              </a:rPr>
              <a:t>Community on the same page for the need of kindergarten readiness.</a:t>
            </a:r>
          </a:p>
          <a:p>
            <a:pPr marL="1143000" indent="-1143000">
              <a:buFont typeface="Arial"/>
              <a:buChar char="•"/>
            </a:pPr>
            <a:r>
              <a:rPr lang="en-US" sz="5400" dirty="0">
                <a:solidFill>
                  <a:srgbClr val="000000"/>
                </a:solidFill>
                <a:ea typeface="Calibri"/>
                <a:cs typeface="Calibri"/>
              </a:rPr>
              <a:t>Trifold/website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8EBC42-4917-8FE3-9619-FA61745B2AE3}"/>
              </a:ext>
            </a:extLst>
          </p:cNvPr>
          <p:cNvSpPr txBox="1"/>
          <p:nvPr/>
        </p:nvSpPr>
        <p:spPr>
          <a:xfrm>
            <a:off x="14621676" y="14554255"/>
            <a:ext cx="15117253" cy="51552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rtl="0" fontAlgn="base">
              <a:spcAft>
                <a:spcPts val="300"/>
              </a:spcAft>
            </a:pPr>
            <a:r>
              <a:rPr lang="en-US" sz="5400" b="1" u="sng">
                <a:solidFill>
                  <a:srgbClr val="000000"/>
                </a:solidFill>
              </a:rPr>
              <a:t>Activities</a:t>
            </a:r>
          </a:p>
          <a:p>
            <a:pPr marL="857250" indent="-857250" rtl="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5400" b="0" i="0" u="none" strike="noStrike" dirty="0">
                <a:solidFill>
                  <a:srgbClr val="000000"/>
                </a:solidFill>
                <a:effectLst/>
              </a:rPr>
              <a:t>Offer parent education programs and classes focused on child development from birth to 3 years.</a:t>
            </a:r>
            <a:endParaRPr lang="en-US" sz="5400" b="0" i="0" u="none" strike="noStrike">
              <a:solidFill>
                <a:srgbClr val="000000"/>
              </a:solidFill>
              <a:effectLst/>
              <a:ea typeface="Calibri"/>
              <a:cs typeface="Calibri"/>
            </a:endParaRPr>
          </a:p>
          <a:p>
            <a:pPr marL="857250" indent="-857250" rtl="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5400" b="0" i="0" u="none" strike="noStrike" dirty="0">
                <a:solidFill>
                  <a:srgbClr val="000000"/>
                </a:solidFill>
                <a:effectLst/>
              </a:rPr>
              <a:t>Provide resources and support for parents to understand developmental milestones and needs.</a:t>
            </a:r>
            <a:endParaRPr lang="en-US" sz="1600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B171062-7A14-2158-81A8-808FFC4A6ECC}"/>
              </a:ext>
            </a:extLst>
          </p:cNvPr>
          <p:cNvSpPr txBox="1"/>
          <p:nvPr/>
        </p:nvSpPr>
        <p:spPr>
          <a:xfrm>
            <a:off x="14823055" y="8862647"/>
            <a:ext cx="14729270" cy="26237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300"/>
              </a:spcAft>
            </a:pPr>
            <a:r>
              <a:rPr lang="en-US" sz="5400" b="1" u="sng">
                <a:solidFill>
                  <a:srgbClr val="000000"/>
                </a:solidFill>
              </a:rPr>
              <a:t>Goal</a:t>
            </a:r>
          </a:p>
          <a:p>
            <a:pPr marL="857250" indent="-8572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5400" b="0" i="0" u="none" strike="noStrike" dirty="0">
                <a:solidFill>
                  <a:srgbClr val="000000"/>
                </a:solidFill>
                <a:effectLst/>
              </a:rPr>
              <a:t>Provide comprehensive education for parents on child development from birth to kindergarten.</a:t>
            </a:r>
            <a:endParaRPr lang="en-US" sz="540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41F459-092E-1442-EB02-D73A841568EA}"/>
              </a:ext>
            </a:extLst>
          </p:cNvPr>
          <p:cNvSpPr txBox="1"/>
          <p:nvPr/>
        </p:nvSpPr>
        <p:spPr>
          <a:xfrm>
            <a:off x="14621676" y="11273717"/>
            <a:ext cx="14487884" cy="34932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300"/>
              </a:spcAft>
            </a:pPr>
            <a:r>
              <a:rPr lang="en-US" sz="5400" b="1" u="sng">
                <a:solidFill>
                  <a:srgbClr val="000000"/>
                </a:solidFill>
              </a:rPr>
              <a:t>Inputs</a:t>
            </a:r>
            <a:endParaRPr lang="en-US" sz="5400" b="1">
              <a:solidFill>
                <a:srgbClr val="000000"/>
              </a:solidFill>
              <a:ea typeface="Calibri"/>
              <a:cs typeface="Calibri"/>
            </a:endParaRPr>
          </a:p>
          <a:p>
            <a:pPr marL="685800" indent="-6858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000000"/>
                </a:solidFill>
                <a:ea typeface="Calibri"/>
                <a:cs typeface="Arial"/>
              </a:rPr>
              <a:t>Parent education materials (brochures, online resources)</a:t>
            </a:r>
            <a:endParaRPr lang="en-US" sz="54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685800" indent="-6858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000000"/>
                </a:solidFill>
                <a:ea typeface="Calibri"/>
                <a:cs typeface="Arial"/>
              </a:rPr>
              <a:t>Community partnerships</a:t>
            </a:r>
            <a:endParaRPr lang="en-US" sz="54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1D5E01-6289-7D0D-FAC0-10E503107765}"/>
              </a:ext>
            </a:extLst>
          </p:cNvPr>
          <p:cNvSpPr txBox="1"/>
          <p:nvPr/>
        </p:nvSpPr>
        <p:spPr>
          <a:xfrm>
            <a:off x="14521951" y="22140679"/>
            <a:ext cx="15274386" cy="64017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300"/>
              </a:spcAft>
            </a:pPr>
            <a:r>
              <a:rPr lang="en-US" sz="5400" b="1" u="sng">
                <a:solidFill>
                  <a:srgbClr val="000000"/>
                </a:solidFill>
              </a:rPr>
              <a:t>Outcomes</a:t>
            </a:r>
          </a:p>
          <a:p>
            <a:pPr marL="1143000" indent="-1143000">
              <a:spcAft>
                <a:spcPts val="300"/>
              </a:spcAft>
              <a:buFont typeface="Arial"/>
              <a:buChar char="•"/>
            </a:pPr>
            <a:r>
              <a:rPr lang="en-US" sz="5400" dirty="0">
                <a:solidFill>
                  <a:srgbClr val="000000"/>
                </a:solidFill>
                <a:cs typeface="Calibri"/>
              </a:rPr>
              <a:t>Short term: Create trifold</a:t>
            </a:r>
            <a:endParaRPr lang="en-US" sz="54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143000" indent="-1143000">
              <a:spcAft>
                <a:spcPts val="300"/>
              </a:spcAft>
              <a:buFont typeface="Arial"/>
              <a:buChar char="•"/>
            </a:pPr>
            <a:r>
              <a:rPr lang="en-US" sz="5400" dirty="0">
                <a:solidFill>
                  <a:srgbClr val="000000"/>
                </a:solidFill>
                <a:cs typeface="Calibri"/>
              </a:rPr>
              <a:t>Mid-term: Disseminate trifold to community partners identified as interested </a:t>
            </a:r>
            <a:endParaRPr lang="en-US" sz="54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143000" indent="-1143000">
              <a:spcAft>
                <a:spcPts val="300"/>
              </a:spcAft>
              <a:buFont typeface="Arial"/>
              <a:buChar char="•"/>
            </a:pPr>
            <a:r>
              <a:rPr lang="en-US" sz="5400" dirty="0">
                <a:solidFill>
                  <a:srgbClr val="000000"/>
                </a:solidFill>
                <a:cs typeface="Calibri"/>
              </a:rPr>
              <a:t>Long-term: See an increase in kindergarten readiness</a:t>
            </a:r>
            <a:endParaRPr lang="en-US" sz="54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sz="8000" dirty="0">
              <a:solidFill>
                <a:srgbClr val="00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8CCF26-415A-1B97-79D3-F599B94C53FE}"/>
              </a:ext>
            </a:extLst>
          </p:cNvPr>
          <p:cNvSpPr txBox="1"/>
          <p:nvPr/>
        </p:nvSpPr>
        <p:spPr>
          <a:xfrm>
            <a:off x="14580684" y="19564437"/>
            <a:ext cx="15468507" cy="26237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300"/>
              </a:spcAft>
            </a:pPr>
            <a:r>
              <a:rPr lang="en-US" sz="5400" b="1" u="sng" dirty="0">
                <a:solidFill>
                  <a:srgbClr val="000000"/>
                </a:solidFill>
              </a:rPr>
              <a:t>Outputs</a:t>
            </a:r>
          </a:p>
          <a:p>
            <a:pPr marL="857250" indent="-857250" rtl="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5400" b="0" i="0" u="none" strike="noStrike" dirty="0">
                <a:solidFill>
                  <a:srgbClr val="000000"/>
                </a:solidFill>
                <a:effectLst/>
              </a:rPr>
              <a:t>Development of educational materials distributed to parents.</a:t>
            </a:r>
            <a:endParaRPr lang="en-US" sz="5400" b="0" i="0" u="none" strike="noStrike" dirty="0">
              <a:solidFill>
                <a:srgbClr val="000000"/>
              </a:solidFill>
              <a:effectLst/>
              <a:ea typeface="Calibri"/>
              <a:cs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101980-78E0-B3A3-ECAA-745677792317}"/>
              </a:ext>
            </a:extLst>
          </p:cNvPr>
          <p:cNvSpPr txBox="1"/>
          <p:nvPr/>
        </p:nvSpPr>
        <p:spPr>
          <a:xfrm>
            <a:off x="14529716" y="26958832"/>
            <a:ext cx="14782418" cy="49167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300"/>
              </a:spcAft>
            </a:pPr>
            <a:r>
              <a:rPr lang="en-US" sz="5400" b="1" u="sng" dirty="0">
                <a:solidFill>
                  <a:srgbClr val="000000"/>
                </a:solidFill>
              </a:rPr>
              <a:t>Evaluation</a:t>
            </a:r>
            <a:endParaRPr lang="en-US" sz="5400" b="1" i="0" u="none" strike="noStrike" dirty="0">
              <a:solidFill>
                <a:srgbClr val="000000"/>
              </a:solidFill>
              <a:effectLst/>
            </a:endParaRPr>
          </a:p>
          <a:p>
            <a:pPr marL="685800" indent="-685800" rtl="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5400" b="0" i="0" u="none" strike="noStrike" dirty="0">
                <a:solidFill>
                  <a:srgbClr val="000000"/>
                </a:solidFill>
                <a:effectLst/>
              </a:rPr>
              <a:t>Gather feedback from parents regarding the usefulness of programs and resources.</a:t>
            </a:r>
          </a:p>
          <a:p>
            <a:pPr marL="685800" indent="-685800" rtl="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5400" b="0" i="0" u="none" strike="noStrike" dirty="0">
                <a:solidFill>
                  <a:srgbClr val="000000"/>
                </a:solidFill>
                <a:effectLst/>
              </a:rPr>
              <a:t>Use analytics to determine the usefulness of pamphlets.   </a:t>
            </a:r>
          </a:p>
          <a:p>
            <a:pPr rtl="0" fontAlgn="base">
              <a:spcAft>
                <a:spcPts val="300"/>
              </a:spcAft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          (Community Tool Box, 2014).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4C2210C-C757-ADDC-5A17-DCEFB6F4BAEA}"/>
              </a:ext>
            </a:extLst>
          </p:cNvPr>
          <p:cNvSpPr txBox="1"/>
          <p:nvPr/>
        </p:nvSpPr>
        <p:spPr>
          <a:xfrm>
            <a:off x="34190609" y="32087403"/>
            <a:ext cx="102174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0000"/>
                </a:solidFill>
                <a:cs typeface="Lato Regular"/>
              </a:rPr>
              <a:t>*References available upon request</a:t>
            </a:r>
            <a:endParaRPr lang="en-US" sz="4800" dirty="0">
              <a:solidFill>
                <a:srgbClr val="000000"/>
              </a:solidFill>
            </a:endParaRPr>
          </a:p>
        </p:txBody>
      </p:sp>
      <p:pic>
        <p:nvPicPr>
          <p:cNvPr id="6" name="Picture 5" descr="A logo for a parenting company&#10;&#10;Description automatically generated">
            <a:extLst>
              <a:ext uri="{FF2B5EF4-FFF2-40B4-BE49-F238E27FC236}">
                <a16:creationId xmlns:a16="http://schemas.microsoft.com/office/drawing/2014/main" id="{429F1F82-36DE-93DD-6012-B150A0C2AE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77520" y="22535"/>
            <a:ext cx="7357592" cy="680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62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HSU Color Scheme">
      <a:dk1>
        <a:srgbClr val="585E60"/>
      </a:dk1>
      <a:lt1>
        <a:srgbClr val="FFFFFF"/>
      </a:lt1>
      <a:dk2>
        <a:srgbClr val="585E60"/>
      </a:dk2>
      <a:lt2>
        <a:srgbClr val="FFFFFF"/>
      </a:lt2>
      <a:accent1>
        <a:srgbClr val="5D97C9"/>
      </a:accent1>
      <a:accent2>
        <a:srgbClr val="56B146"/>
      </a:accent2>
      <a:accent3>
        <a:srgbClr val="FFC938"/>
      </a:accent3>
      <a:accent4>
        <a:srgbClr val="AECCE4"/>
      </a:accent4>
      <a:accent5>
        <a:srgbClr val="AADAA2"/>
      </a:accent5>
      <a:accent6>
        <a:srgbClr val="FFE59D"/>
      </a:accent6>
      <a:hlink>
        <a:srgbClr val="ABAFB1"/>
      </a:hlink>
      <a:folHlink>
        <a:srgbClr val="ABAFB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d374a3c-f27b-4379-8d9b-b3c67df3460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5A736A5B706B4199ADE3F9660632E8" ma:contentTypeVersion="15" ma:contentTypeDescription="Create a new document." ma:contentTypeScope="" ma:versionID="f7d120474b07fd95eea2ba5810105be7">
  <xsd:schema xmlns:xsd="http://www.w3.org/2001/XMLSchema" xmlns:xs="http://www.w3.org/2001/XMLSchema" xmlns:p="http://schemas.microsoft.com/office/2006/metadata/properties" xmlns:ns3="2d374a3c-f27b-4379-8d9b-b3c67df34604" xmlns:ns4="b84fef3d-7b35-4713-a4e6-f27219e8cadd" targetNamespace="http://schemas.microsoft.com/office/2006/metadata/properties" ma:root="true" ma:fieldsID="37f51f05b26f7a9d1f138cf224bf4a6a" ns3:_="" ns4:_="">
    <xsd:import namespace="2d374a3c-f27b-4379-8d9b-b3c67df34604"/>
    <xsd:import namespace="b84fef3d-7b35-4713-a4e6-f27219e8cad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LengthInSeconds" minOccurs="0"/>
                <xsd:element ref="ns3:MediaServiceLocatio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374a3c-f27b-4379-8d9b-b3c67df346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4fef3d-7b35-4713-a4e6-f27219e8cad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terms/"/>
    <ds:schemaRef ds:uri="2d374a3c-f27b-4379-8d9b-b3c67df34604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b84fef3d-7b35-4713-a4e6-f27219e8cad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3E7AC14-71E7-48DD-8BA2-729B1BBA1ED4}">
  <ds:schemaRefs>
    <ds:schemaRef ds:uri="2d374a3c-f27b-4379-8d9b-b3c67df34604"/>
    <ds:schemaRef ds:uri="b84fef3d-7b35-4713-a4e6-f27219e8cad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16136</TotalTime>
  <Words>328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Lato Regular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Nick Kunkle</cp:lastModifiedBy>
  <cp:revision>3</cp:revision>
  <cp:lastPrinted>2024-11-27T17:18:18Z</cp:lastPrinted>
  <dcterms:created xsi:type="dcterms:W3CDTF">2010-04-12T23:12:02Z</dcterms:created>
  <dcterms:modified xsi:type="dcterms:W3CDTF">2024-12-05T03:20:13Z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0x010100525A736A5B706B4199ADE3F9660632E8</vt:lpwstr>
  </property>
</Properties>
</file>