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sldIdLst>
    <p:sldId id="286" r:id="rId2"/>
    <p:sldId id="264" r:id="rId3"/>
    <p:sldId id="268" r:id="rId4"/>
    <p:sldId id="265" r:id="rId5"/>
    <p:sldId id="266" r:id="rId6"/>
    <p:sldId id="270" r:id="rId7"/>
    <p:sldId id="269" r:id="rId8"/>
    <p:sldId id="271" r:id="rId9"/>
    <p:sldId id="272" r:id="rId10"/>
    <p:sldId id="273" r:id="rId11"/>
    <p:sldId id="274" r:id="rId12"/>
    <p:sldId id="287" r:id="rId13"/>
    <p:sldId id="275" r:id="rId14"/>
    <p:sldId id="276" r:id="rId15"/>
    <p:sldId id="288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A1C"/>
    <a:srgbClr val="E31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2242" autoAdjust="0"/>
  </p:normalViewPr>
  <p:slideViewPr>
    <p:cSldViewPr snapToGrid="0" snapToObjects="1">
      <p:cViewPr varScale="1">
        <p:scale>
          <a:sx n="105" d="100"/>
          <a:sy n="105" d="100"/>
        </p:scale>
        <p:origin x="193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homem.wou.edu\morenoc\morenoc\TFAC\TFAC%202020%20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'H:\TFAC\[FY20 Public Univ Tuition Fee Comp.xlsx]Historical'!$B$5</c:f>
              <c:strCache>
                <c:ptCount val="1"/>
                <c:pt idx="0">
                  <c:v>Tuition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[2]Historical!$C$4:$W$4</c:f>
              <c:strCache>
                <c:ptCount val="21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2005-06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  <c:pt idx="10">
                  <c:v>2009-10</c:v>
                </c:pt>
                <c:pt idx="11">
                  <c:v>2010-11</c:v>
                </c:pt>
                <c:pt idx="12">
                  <c:v>2011-12</c:v>
                </c:pt>
                <c:pt idx="13">
                  <c:v>2012-13</c:v>
                </c:pt>
                <c:pt idx="14">
                  <c:v>2013-14</c:v>
                </c:pt>
                <c:pt idx="15">
                  <c:v>2014-15</c:v>
                </c:pt>
                <c:pt idx="16">
                  <c:v>2015-16</c:v>
                </c:pt>
                <c:pt idx="17">
                  <c:v>2016-17</c:v>
                </c:pt>
                <c:pt idx="18">
                  <c:v>2017-18</c:v>
                </c:pt>
                <c:pt idx="19">
                  <c:v>2018-19</c:v>
                </c:pt>
                <c:pt idx="20">
                  <c:v>2019-20*</c:v>
                </c:pt>
              </c:strCache>
            </c:strRef>
          </c:cat>
          <c:val>
            <c:numRef>
              <c:f>[2]Historical!$C$5:$W$5</c:f>
              <c:numCache>
                <c:formatCode>General</c:formatCode>
                <c:ptCount val="21"/>
                <c:pt idx="0">
                  <c:v>11338949.140000001</c:v>
                </c:pt>
                <c:pt idx="1">
                  <c:v>13120475.460000001</c:v>
                </c:pt>
                <c:pt idx="2">
                  <c:v>14820275.75</c:v>
                </c:pt>
                <c:pt idx="3">
                  <c:v>16441133.07</c:v>
                </c:pt>
                <c:pt idx="4">
                  <c:v>18169299.699999999</c:v>
                </c:pt>
                <c:pt idx="5">
                  <c:v>17880305.329999998</c:v>
                </c:pt>
                <c:pt idx="6">
                  <c:v>18167234.859999999</c:v>
                </c:pt>
                <c:pt idx="7">
                  <c:v>19246375.640000001</c:v>
                </c:pt>
                <c:pt idx="8">
                  <c:v>23299207.440000001</c:v>
                </c:pt>
                <c:pt idx="9">
                  <c:v>26313376.829999998</c:v>
                </c:pt>
                <c:pt idx="10">
                  <c:v>29544845.010000002</c:v>
                </c:pt>
                <c:pt idx="11">
                  <c:v>33506264.050000001</c:v>
                </c:pt>
                <c:pt idx="12">
                  <c:v>35797380.140000001</c:v>
                </c:pt>
                <c:pt idx="13">
                  <c:v>38245289.070000008</c:v>
                </c:pt>
                <c:pt idx="14">
                  <c:v>39603367.449999996</c:v>
                </c:pt>
                <c:pt idx="15">
                  <c:v>39472773.890000001</c:v>
                </c:pt>
                <c:pt idx="16">
                  <c:v>38388009.979999997</c:v>
                </c:pt>
                <c:pt idx="17">
                  <c:v>39327594.25999999</c:v>
                </c:pt>
                <c:pt idx="18">
                  <c:v>41788025.269999988</c:v>
                </c:pt>
                <c:pt idx="19">
                  <c:v>39803680.940000013</c:v>
                </c:pt>
                <c:pt idx="20">
                  <c:v>36819522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41-442A-9BB9-B5A6DF1B6BA1}"/>
            </c:ext>
          </c:extLst>
        </c:ser>
        <c:ser>
          <c:idx val="1"/>
          <c:order val="1"/>
          <c:tx>
            <c:strRef>
              <c:f>'H:\TFAC\[FY20 Public Univ Tuition Fee Comp.xlsx]Historical'!$B$6</c:f>
              <c:strCache>
                <c:ptCount val="1"/>
                <c:pt idx="0">
                  <c:v>State Appropriations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[2]Historical!$C$4:$W$4</c:f>
              <c:strCache>
                <c:ptCount val="21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2005-06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  <c:pt idx="10">
                  <c:v>2009-10</c:v>
                </c:pt>
                <c:pt idx="11">
                  <c:v>2010-11</c:v>
                </c:pt>
                <c:pt idx="12">
                  <c:v>2011-12</c:v>
                </c:pt>
                <c:pt idx="13">
                  <c:v>2012-13</c:v>
                </c:pt>
                <c:pt idx="14">
                  <c:v>2013-14</c:v>
                </c:pt>
                <c:pt idx="15">
                  <c:v>2014-15</c:v>
                </c:pt>
                <c:pt idx="16">
                  <c:v>2015-16</c:v>
                </c:pt>
                <c:pt idx="17">
                  <c:v>2016-17</c:v>
                </c:pt>
                <c:pt idx="18">
                  <c:v>2017-18</c:v>
                </c:pt>
                <c:pt idx="19">
                  <c:v>2018-19</c:v>
                </c:pt>
                <c:pt idx="20">
                  <c:v>2019-20*</c:v>
                </c:pt>
              </c:strCache>
            </c:strRef>
          </c:cat>
          <c:val>
            <c:numRef>
              <c:f>[2]Historical!$C$6:$W$6</c:f>
              <c:numCache>
                <c:formatCode>General</c:formatCode>
                <c:ptCount val="21"/>
                <c:pt idx="0">
                  <c:v>15820796</c:v>
                </c:pt>
                <c:pt idx="1">
                  <c:v>17180330</c:v>
                </c:pt>
                <c:pt idx="2">
                  <c:v>17479704</c:v>
                </c:pt>
                <c:pt idx="3">
                  <c:v>16443689</c:v>
                </c:pt>
                <c:pt idx="4">
                  <c:v>14705141</c:v>
                </c:pt>
                <c:pt idx="5">
                  <c:v>14439078</c:v>
                </c:pt>
                <c:pt idx="6">
                  <c:v>16370714</c:v>
                </c:pt>
                <c:pt idx="7">
                  <c:v>17665232</c:v>
                </c:pt>
                <c:pt idx="8">
                  <c:v>19113044.690000001</c:v>
                </c:pt>
                <c:pt idx="9">
                  <c:v>15834213.34</c:v>
                </c:pt>
                <c:pt idx="10">
                  <c:v>16944208</c:v>
                </c:pt>
                <c:pt idx="11">
                  <c:v>15678558.939999999</c:v>
                </c:pt>
                <c:pt idx="12">
                  <c:v>13778119</c:v>
                </c:pt>
                <c:pt idx="13">
                  <c:v>14111476</c:v>
                </c:pt>
                <c:pt idx="14">
                  <c:v>15268495</c:v>
                </c:pt>
                <c:pt idx="15">
                  <c:v>17620235</c:v>
                </c:pt>
                <c:pt idx="16">
                  <c:v>22988339</c:v>
                </c:pt>
                <c:pt idx="17">
                  <c:v>23887896</c:v>
                </c:pt>
                <c:pt idx="18">
                  <c:v>24505957</c:v>
                </c:pt>
                <c:pt idx="19">
                  <c:v>25348067</c:v>
                </c:pt>
                <c:pt idx="20">
                  <c:v>27512295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41-442A-9BB9-B5A6DF1B6BA1}"/>
            </c:ext>
          </c:extLst>
        </c:ser>
        <c:ser>
          <c:idx val="2"/>
          <c:order val="2"/>
          <c:tx>
            <c:strRef>
              <c:f>Revenues!$B$7</c:f>
              <c:strCache>
                <c:ptCount val="1"/>
                <c:pt idx="0">
                  <c:v>Other</c:v>
                </c:pt>
              </c:strCache>
            </c:strRef>
          </c:tx>
          <c:spPr>
            <a:ln w="28575" cap="rnd">
              <a:solidFill>
                <a:srgbClr val="FF6969"/>
              </a:solidFill>
              <a:round/>
            </a:ln>
            <a:effectLst/>
          </c:spPr>
          <c:marker>
            <c:symbol val="none"/>
          </c:marker>
          <c:cat>
            <c:strRef>
              <c:f>[2]Historical!$C$4:$W$4</c:f>
              <c:strCache>
                <c:ptCount val="21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2005-06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  <c:pt idx="10">
                  <c:v>2009-10</c:v>
                </c:pt>
                <c:pt idx="11">
                  <c:v>2010-11</c:v>
                </c:pt>
                <c:pt idx="12">
                  <c:v>2011-12</c:v>
                </c:pt>
                <c:pt idx="13">
                  <c:v>2012-13</c:v>
                </c:pt>
                <c:pt idx="14">
                  <c:v>2013-14</c:v>
                </c:pt>
                <c:pt idx="15">
                  <c:v>2014-15</c:v>
                </c:pt>
                <c:pt idx="16">
                  <c:v>2015-16</c:v>
                </c:pt>
                <c:pt idx="17">
                  <c:v>2016-17</c:v>
                </c:pt>
                <c:pt idx="18">
                  <c:v>2017-18</c:v>
                </c:pt>
                <c:pt idx="19">
                  <c:v>2018-19</c:v>
                </c:pt>
                <c:pt idx="20">
                  <c:v>2019-20*</c:v>
                </c:pt>
              </c:strCache>
            </c:strRef>
          </c:cat>
          <c:val>
            <c:numRef>
              <c:f>[2]Historical!$C$7:$W$7</c:f>
              <c:numCache>
                <c:formatCode>General</c:formatCode>
                <c:ptCount val="21"/>
                <c:pt idx="0">
                  <c:v>1075843.3600000001</c:v>
                </c:pt>
                <c:pt idx="1">
                  <c:v>2229663.23</c:v>
                </c:pt>
                <c:pt idx="2">
                  <c:v>1231620.8600000001</c:v>
                </c:pt>
                <c:pt idx="3">
                  <c:v>1081946.77</c:v>
                </c:pt>
                <c:pt idx="4">
                  <c:v>1097517.1100000001</c:v>
                </c:pt>
                <c:pt idx="5">
                  <c:v>1305143.76</c:v>
                </c:pt>
                <c:pt idx="6">
                  <c:v>1344769.32</c:v>
                </c:pt>
                <c:pt idx="7">
                  <c:v>1291687.81</c:v>
                </c:pt>
                <c:pt idx="8">
                  <c:v>2029514.06</c:v>
                </c:pt>
                <c:pt idx="9">
                  <c:v>5389578.5800000001</c:v>
                </c:pt>
                <c:pt idx="10">
                  <c:v>4115703.25</c:v>
                </c:pt>
                <c:pt idx="11">
                  <c:v>3964928.38</c:v>
                </c:pt>
                <c:pt idx="12">
                  <c:v>2318500.2999999993</c:v>
                </c:pt>
                <c:pt idx="13">
                  <c:v>2764083.6399999992</c:v>
                </c:pt>
                <c:pt idx="14">
                  <c:v>2901017.4999999991</c:v>
                </c:pt>
                <c:pt idx="15">
                  <c:v>3260531.7600000007</c:v>
                </c:pt>
                <c:pt idx="16">
                  <c:v>3791505.6500000004</c:v>
                </c:pt>
                <c:pt idx="17">
                  <c:v>4382678.9000000004</c:v>
                </c:pt>
                <c:pt idx="18">
                  <c:v>4238837.08</c:v>
                </c:pt>
                <c:pt idx="19">
                  <c:v>5057117.26</c:v>
                </c:pt>
                <c:pt idx="20">
                  <c:v>5059000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41-442A-9BB9-B5A6DF1B6BA1}"/>
            </c:ext>
          </c:extLst>
        </c:ser>
        <c:ser>
          <c:idx val="3"/>
          <c:order val="3"/>
          <c:tx>
            <c:strRef>
              <c:f>'H:\TFAC\[FY20 Public Univ Tuition Fee Comp.xlsx]Historical'!$B$8</c:f>
              <c:strCache>
                <c:ptCount val="1"/>
                <c:pt idx="0">
                  <c:v>Total</c:v>
                </c:pt>
              </c:strCache>
              <c:extLst xmlns:c15="http://schemas.microsoft.com/office/drawing/2012/chart"/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3549978970841677E-17"/>
                  <c:y val="-8.5409242032206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41-442A-9BB9-B5A6DF1B6BA1}"/>
                </c:ext>
              </c:extLst>
            </c:dLbl>
            <c:dLbl>
              <c:idx val="12"/>
              <c:layout>
                <c:manualLayout>
                  <c:x val="-4.567219682686699E-2"/>
                  <c:y val="-8.13362381989832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41-442A-9BB9-B5A6DF1B6BA1}"/>
                </c:ext>
              </c:extLst>
            </c:dLbl>
            <c:dLbl>
              <c:idx val="18"/>
              <c:layout>
                <c:manualLayout>
                  <c:x val="-0.10790835181079084"/>
                  <c:y val="-4.4286273646329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41-442A-9BB9-B5A6DF1B6BA1}"/>
                </c:ext>
              </c:extLst>
            </c:dLbl>
            <c:dLbl>
              <c:idx val="20"/>
              <c:layout>
                <c:manualLayout>
                  <c:x val="-1.1825572801182774E-2"/>
                  <c:y val="-7.5919326250850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41-442A-9BB9-B5A6DF1B6BA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[2]Historical!$C$4:$W$4</c:f>
              <c:strCache>
                <c:ptCount val="21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2005-06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  <c:pt idx="10">
                  <c:v>2009-10</c:v>
                </c:pt>
                <c:pt idx="11">
                  <c:v>2010-11</c:v>
                </c:pt>
                <c:pt idx="12">
                  <c:v>2011-12</c:v>
                </c:pt>
                <c:pt idx="13">
                  <c:v>2012-13</c:v>
                </c:pt>
                <c:pt idx="14">
                  <c:v>2013-14</c:v>
                </c:pt>
                <c:pt idx="15">
                  <c:v>2014-15</c:v>
                </c:pt>
                <c:pt idx="16">
                  <c:v>2015-16</c:v>
                </c:pt>
                <c:pt idx="17">
                  <c:v>2016-17</c:v>
                </c:pt>
                <c:pt idx="18">
                  <c:v>2017-18</c:v>
                </c:pt>
                <c:pt idx="19">
                  <c:v>2018-19</c:v>
                </c:pt>
                <c:pt idx="20">
                  <c:v>2019-20*</c:v>
                </c:pt>
              </c:strCache>
              <c:extLst xmlns:c15="http://schemas.microsoft.com/office/drawing/2012/chart"/>
            </c:strRef>
          </c:cat>
          <c:val>
            <c:numRef>
              <c:f>[2]Historical!$C$8:$W$8</c:f>
              <c:numCache>
                <c:formatCode>General</c:formatCode>
                <c:ptCount val="21"/>
                <c:pt idx="0">
                  <c:v>28235588.5</c:v>
                </c:pt>
                <c:pt idx="1">
                  <c:v>32530468.690000001</c:v>
                </c:pt>
                <c:pt idx="2">
                  <c:v>33531600.609999999</c:v>
                </c:pt>
                <c:pt idx="3">
                  <c:v>33966768.840000004</c:v>
                </c:pt>
                <c:pt idx="4">
                  <c:v>33971957.810000002</c:v>
                </c:pt>
                <c:pt idx="5">
                  <c:v>33624527.089999996</c:v>
                </c:pt>
                <c:pt idx="6">
                  <c:v>35882718.18</c:v>
                </c:pt>
                <c:pt idx="7">
                  <c:v>38203295.450000003</c:v>
                </c:pt>
                <c:pt idx="8">
                  <c:v>44441766.190000005</c:v>
                </c:pt>
                <c:pt idx="9">
                  <c:v>47537168.75</c:v>
                </c:pt>
                <c:pt idx="10">
                  <c:v>50604756.260000005</c:v>
                </c:pt>
                <c:pt idx="11">
                  <c:v>53149751.370000005</c:v>
                </c:pt>
                <c:pt idx="12">
                  <c:v>51893999.439999998</c:v>
                </c:pt>
                <c:pt idx="13">
                  <c:v>55120848.710000008</c:v>
                </c:pt>
                <c:pt idx="14">
                  <c:v>57772879.949999996</c:v>
                </c:pt>
                <c:pt idx="15">
                  <c:v>60353540.649999999</c:v>
                </c:pt>
                <c:pt idx="16">
                  <c:v>65167854.629999995</c:v>
                </c:pt>
                <c:pt idx="17">
                  <c:v>67598169.159999996</c:v>
                </c:pt>
                <c:pt idx="18">
                  <c:v>70532819.349999994</c:v>
                </c:pt>
                <c:pt idx="19">
                  <c:v>70208865.200000018</c:v>
                </c:pt>
                <c:pt idx="20">
                  <c:v>69390817</c:v>
                </c:pt>
              </c:numCache>
              <c:extLst xmlns:c15="http://schemas.microsoft.com/office/drawing/2012/chart"/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7-C241-442A-9BB9-B5A6DF1B6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4577391"/>
        <c:axId val="2098366943"/>
        <c:extLst/>
      </c:lineChart>
      <c:catAx>
        <c:axId val="1844577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98366943"/>
        <c:crosses val="autoZero"/>
        <c:auto val="1"/>
        <c:lblAlgn val="ctr"/>
        <c:lblOffset val="100"/>
        <c:noMultiLvlLbl val="0"/>
      </c:catAx>
      <c:valAx>
        <c:axId val="20983669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445773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'H:\TFAC\[Enrollment-2019-2010-First (1) (2).xlsx]Contents'!$D$17</c:f>
              <c:strCache>
                <c:ptCount val="1"/>
                <c:pt idx="0">
                  <c:v>Undergraduate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8.3911555898641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7A-4EA6-B3F2-78A2B0E0FBC4}"/>
                </c:ext>
              </c:extLst>
            </c:dLbl>
            <c:dLbl>
              <c:idx val="12"/>
              <c:layout>
                <c:manualLayout>
                  <c:x val="-4.1953739395428541E-2"/>
                  <c:y val="-3.7205977565088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7A-4EA6-B3F2-78A2B0E0FBC4}"/>
                </c:ext>
              </c:extLst>
            </c:dLbl>
            <c:dLbl>
              <c:idx val="20"/>
              <c:layout>
                <c:manualLayout>
                  <c:x val="-7.8663261366428341E-3"/>
                  <c:y val="-3.7205977565088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7A-4EA6-B3F2-78A2B0E0FBC4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[2]Contents!$E$16:$Y$16</c:f>
              <c:strCache>
                <c:ptCount val="21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2005-06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  <c:pt idx="10">
                  <c:v>2009-10</c:v>
                </c:pt>
                <c:pt idx="11">
                  <c:v>2010-11</c:v>
                </c:pt>
                <c:pt idx="12">
                  <c:v>2011-12</c:v>
                </c:pt>
                <c:pt idx="13">
                  <c:v>2012-13</c:v>
                </c:pt>
                <c:pt idx="14">
                  <c:v>2013-14</c:v>
                </c:pt>
                <c:pt idx="15">
                  <c:v>2014-15</c:v>
                </c:pt>
                <c:pt idx="16">
                  <c:v>2015-16</c:v>
                </c:pt>
                <c:pt idx="17">
                  <c:v>2016-17</c:v>
                </c:pt>
                <c:pt idx="18">
                  <c:v>2017-18</c:v>
                </c:pt>
                <c:pt idx="19">
                  <c:v>2018-19</c:v>
                </c:pt>
                <c:pt idx="20">
                  <c:v>2019-20</c:v>
                </c:pt>
              </c:strCache>
            </c:strRef>
          </c:cat>
          <c:val>
            <c:numRef>
              <c:f>[2]Contents!$E$17:$Y$17</c:f>
              <c:numCache>
                <c:formatCode>General</c:formatCode>
                <c:ptCount val="21"/>
                <c:pt idx="0">
                  <c:v>4020</c:v>
                </c:pt>
                <c:pt idx="1">
                  <c:v>4230</c:v>
                </c:pt>
                <c:pt idx="2">
                  <c:v>4310</c:v>
                </c:pt>
                <c:pt idx="3">
                  <c:v>4463</c:v>
                </c:pt>
                <c:pt idx="4">
                  <c:v>4470</c:v>
                </c:pt>
                <c:pt idx="5">
                  <c:v>4303</c:v>
                </c:pt>
                <c:pt idx="6">
                  <c:v>4342</c:v>
                </c:pt>
                <c:pt idx="7">
                  <c:v>4186</c:v>
                </c:pt>
                <c:pt idx="8">
                  <c:v>4472</c:v>
                </c:pt>
                <c:pt idx="9">
                  <c:v>4683</c:v>
                </c:pt>
                <c:pt idx="10">
                  <c:v>4875</c:v>
                </c:pt>
                <c:pt idx="11">
                  <c:v>5343</c:v>
                </c:pt>
                <c:pt idx="12">
                  <c:v>5428</c:v>
                </c:pt>
                <c:pt idx="13">
                  <c:v>5387</c:v>
                </c:pt>
                <c:pt idx="14">
                  <c:v>5266</c:v>
                </c:pt>
                <c:pt idx="15">
                  <c:v>4992</c:v>
                </c:pt>
                <c:pt idx="16">
                  <c:v>4808</c:v>
                </c:pt>
                <c:pt idx="17">
                  <c:v>4833</c:v>
                </c:pt>
                <c:pt idx="18">
                  <c:v>4776</c:v>
                </c:pt>
                <c:pt idx="19">
                  <c:v>4648</c:v>
                </c:pt>
                <c:pt idx="20">
                  <c:v>4426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97A-4EA6-B3F2-78A2B0E0FBC4}"/>
            </c:ext>
          </c:extLst>
        </c:ser>
        <c:ser>
          <c:idx val="1"/>
          <c:order val="1"/>
          <c:tx>
            <c:strRef>
              <c:f>'H:\TFAC\[Enrollment-2019-2010-First (1) (2).xlsx]Contents'!$D$18</c:f>
              <c:strCache>
                <c:ptCount val="1"/>
                <c:pt idx="0">
                  <c:v>Graduate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1955777949320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7A-4EA6-B3F2-78A2B0E0FBC4}"/>
                </c:ext>
              </c:extLst>
            </c:dLbl>
            <c:dLbl>
              <c:idx val="15"/>
              <c:layout>
                <c:manualLayout>
                  <c:x val="-4.457584810764282E-2"/>
                  <c:y val="-3.7205977565088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7A-4EA6-B3F2-78A2B0E0FBC4}"/>
                </c:ext>
              </c:extLst>
            </c:dLbl>
            <c:dLbl>
              <c:idx val="20"/>
              <c:layout>
                <c:manualLayout>
                  <c:x val="-2.3598978409928695E-2"/>
                  <c:y val="-3.7205977565088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7A-4EA6-B3F2-78A2B0E0FBC4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[2]Contents!$E$16:$Y$16</c:f>
              <c:strCache>
                <c:ptCount val="21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2005-06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  <c:pt idx="10">
                  <c:v>2009-10</c:v>
                </c:pt>
                <c:pt idx="11">
                  <c:v>2010-11</c:v>
                </c:pt>
                <c:pt idx="12">
                  <c:v>2011-12</c:v>
                </c:pt>
                <c:pt idx="13">
                  <c:v>2012-13</c:v>
                </c:pt>
                <c:pt idx="14">
                  <c:v>2013-14</c:v>
                </c:pt>
                <c:pt idx="15">
                  <c:v>2014-15</c:v>
                </c:pt>
                <c:pt idx="16">
                  <c:v>2015-16</c:v>
                </c:pt>
                <c:pt idx="17">
                  <c:v>2016-17</c:v>
                </c:pt>
                <c:pt idx="18">
                  <c:v>2017-18</c:v>
                </c:pt>
                <c:pt idx="19">
                  <c:v>2018-19</c:v>
                </c:pt>
                <c:pt idx="20">
                  <c:v>2019-20</c:v>
                </c:pt>
              </c:strCache>
            </c:strRef>
          </c:cat>
          <c:val>
            <c:numRef>
              <c:f>[2]Contents!$E$18:$Y$18</c:f>
              <c:numCache>
                <c:formatCode>General</c:formatCode>
                <c:ptCount val="21"/>
                <c:pt idx="0">
                  <c:v>480</c:v>
                </c:pt>
                <c:pt idx="1">
                  <c:v>525</c:v>
                </c:pt>
                <c:pt idx="2">
                  <c:v>535</c:v>
                </c:pt>
                <c:pt idx="3">
                  <c:v>567</c:v>
                </c:pt>
                <c:pt idx="4">
                  <c:v>562</c:v>
                </c:pt>
                <c:pt idx="5">
                  <c:v>469</c:v>
                </c:pt>
                <c:pt idx="6">
                  <c:v>537</c:v>
                </c:pt>
                <c:pt idx="7">
                  <c:v>703</c:v>
                </c:pt>
                <c:pt idx="8">
                  <c:v>565</c:v>
                </c:pt>
                <c:pt idx="9">
                  <c:v>666</c:v>
                </c:pt>
                <c:pt idx="10">
                  <c:v>779</c:v>
                </c:pt>
                <c:pt idx="11">
                  <c:v>918</c:v>
                </c:pt>
                <c:pt idx="12">
                  <c:v>789</c:v>
                </c:pt>
                <c:pt idx="13">
                  <c:v>800</c:v>
                </c:pt>
                <c:pt idx="14">
                  <c:v>922</c:v>
                </c:pt>
                <c:pt idx="15">
                  <c:v>1066</c:v>
                </c:pt>
                <c:pt idx="16">
                  <c:v>637</c:v>
                </c:pt>
                <c:pt idx="17">
                  <c:v>549</c:v>
                </c:pt>
                <c:pt idx="18">
                  <c:v>509</c:v>
                </c:pt>
                <c:pt idx="19">
                  <c:v>537</c:v>
                </c:pt>
                <c:pt idx="20">
                  <c:v>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97A-4EA6-B3F2-78A2B0E0FB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37988160"/>
        <c:axId val="1431834304"/>
      </c:lineChart>
      <c:catAx>
        <c:axId val="143798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31834304"/>
        <c:crosses val="autoZero"/>
        <c:auto val="1"/>
        <c:lblAlgn val="ctr"/>
        <c:lblOffset val="100"/>
        <c:noMultiLvlLbl val="0"/>
      </c:catAx>
      <c:valAx>
        <c:axId val="1431834304"/>
        <c:scaling>
          <c:orientation val="minMax"/>
          <c:max val="57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Headcounts</a:t>
                </a:r>
              </a:p>
            </c:rich>
          </c:tx>
          <c:layout>
            <c:manualLayout>
              <c:xMode val="edge"/>
              <c:yMode val="edge"/>
              <c:x val="1.2060431560285956E-2"/>
              <c:y val="0.309423311775478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37988160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Expenses!$A$2</c:f>
              <c:strCache>
                <c:ptCount val="1"/>
                <c:pt idx="0">
                  <c:v>Services &amp; Supplies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Expenses!$B$1:$V$1</c:f>
              <c:strCache>
                <c:ptCount val="21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2005-06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  <c:pt idx="10">
                  <c:v>2009-10</c:v>
                </c:pt>
                <c:pt idx="11">
                  <c:v>2010-11</c:v>
                </c:pt>
                <c:pt idx="12">
                  <c:v>2011-12</c:v>
                </c:pt>
                <c:pt idx="13">
                  <c:v>2012-13</c:v>
                </c:pt>
                <c:pt idx="14">
                  <c:v>2013-14</c:v>
                </c:pt>
                <c:pt idx="15">
                  <c:v>2014-15</c:v>
                </c:pt>
                <c:pt idx="16">
                  <c:v>2015-16</c:v>
                </c:pt>
                <c:pt idx="17">
                  <c:v>2016-17</c:v>
                </c:pt>
                <c:pt idx="18">
                  <c:v>2017-18</c:v>
                </c:pt>
                <c:pt idx="19">
                  <c:v>2018-19</c:v>
                </c:pt>
                <c:pt idx="20">
                  <c:v>2019-20*</c:v>
                </c:pt>
              </c:strCache>
            </c:strRef>
          </c:cat>
          <c:val>
            <c:numRef>
              <c:f>Expenses!$B$2:$V$2</c:f>
              <c:numCache>
                <c:formatCode>_(* #,##0_);_(* \(#,##0\);_(* "-"??_);_(@_)</c:formatCode>
                <c:ptCount val="21"/>
                <c:pt idx="0">
                  <c:v>3436249.47</c:v>
                </c:pt>
                <c:pt idx="1">
                  <c:v>4818840.84</c:v>
                </c:pt>
                <c:pt idx="2">
                  <c:v>4615291.76</c:v>
                </c:pt>
                <c:pt idx="3">
                  <c:v>2912130.18</c:v>
                </c:pt>
                <c:pt idx="4">
                  <c:v>6951239.7599999998</c:v>
                </c:pt>
                <c:pt idx="5">
                  <c:v>7199731.5199999996</c:v>
                </c:pt>
                <c:pt idx="6">
                  <c:v>3681430.95</c:v>
                </c:pt>
                <c:pt idx="7">
                  <c:v>4002803.33</c:v>
                </c:pt>
                <c:pt idx="8">
                  <c:v>5273644.79</c:v>
                </c:pt>
                <c:pt idx="9">
                  <c:v>5780698.1600000029</c:v>
                </c:pt>
                <c:pt idx="10">
                  <c:v>6376201.9399999995</c:v>
                </c:pt>
                <c:pt idx="11">
                  <c:v>6392422.2600000091</c:v>
                </c:pt>
                <c:pt idx="12">
                  <c:v>5868627.7300000032</c:v>
                </c:pt>
                <c:pt idx="13">
                  <c:v>7851949.1900000069</c:v>
                </c:pt>
                <c:pt idx="14">
                  <c:v>6464768.330000001</c:v>
                </c:pt>
                <c:pt idx="15">
                  <c:v>8543615.7700000089</c:v>
                </c:pt>
                <c:pt idx="16">
                  <c:v>7443162.9999999991</c:v>
                </c:pt>
                <c:pt idx="17">
                  <c:v>7837561.1000000052</c:v>
                </c:pt>
                <c:pt idx="18">
                  <c:v>7009649.1200000038</c:v>
                </c:pt>
                <c:pt idx="19">
                  <c:v>8009477.8300000001</c:v>
                </c:pt>
                <c:pt idx="20">
                  <c:v>7842707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ED7-4D07-998C-B75E2F81A2EF}"/>
            </c:ext>
          </c:extLst>
        </c:ser>
        <c:ser>
          <c:idx val="1"/>
          <c:order val="1"/>
          <c:tx>
            <c:strRef>
              <c:f>Expenses!$A$3</c:f>
              <c:strCache>
                <c:ptCount val="1"/>
                <c:pt idx="0">
                  <c:v>Personnel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Expenses!$B$1:$V$1</c:f>
              <c:strCache>
                <c:ptCount val="21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2005-06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  <c:pt idx="10">
                  <c:v>2009-10</c:v>
                </c:pt>
                <c:pt idx="11">
                  <c:v>2010-11</c:v>
                </c:pt>
                <c:pt idx="12">
                  <c:v>2011-12</c:v>
                </c:pt>
                <c:pt idx="13">
                  <c:v>2012-13</c:v>
                </c:pt>
                <c:pt idx="14">
                  <c:v>2013-14</c:v>
                </c:pt>
                <c:pt idx="15">
                  <c:v>2014-15</c:v>
                </c:pt>
                <c:pt idx="16">
                  <c:v>2015-16</c:v>
                </c:pt>
                <c:pt idx="17">
                  <c:v>2016-17</c:v>
                </c:pt>
                <c:pt idx="18">
                  <c:v>2017-18</c:v>
                </c:pt>
                <c:pt idx="19">
                  <c:v>2018-19</c:v>
                </c:pt>
                <c:pt idx="20">
                  <c:v>2019-20*</c:v>
                </c:pt>
              </c:strCache>
            </c:strRef>
          </c:cat>
          <c:val>
            <c:numRef>
              <c:f>Expenses!$B$3:$V$3</c:f>
              <c:numCache>
                <c:formatCode>_(* #,##0_);_(* \(#,##0\);_(* "-"??_);_(@_)</c:formatCode>
                <c:ptCount val="21"/>
                <c:pt idx="0">
                  <c:v>23556103.57</c:v>
                </c:pt>
                <c:pt idx="1">
                  <c:v>25047803.489999998</c:v>
                </c:pt>
                <c:pt idx="2">
                  <c:v>27249108.93</c:v>
                </c:pt>
                <c:pt idx="3">
                  <c:v>28662619.059999999</c:v>
                </c:pt>
                <c:pt idx="4">
                  <c:v>28058653.780000001</c:v>
                </c:pt>
                <c:pt idx="5">
                  <c:v>30740882.219999999</c:v>
                </c:pt>
                <c:pt idx="6">
                  <c:v>33026407.829999998</c:v>
                </c:pt>
                <c:pt idx="7">
                  <c:v>33621733.890000001</c:v>
                </c:pt>
                <c:pt idx="8">
                  <c:v>36776615.030000001</c:v>
                </c:pt>
                <c:pt idx="9">
                  <c:v>41521633.160000011</c:v>
                </c:pt>
                <c:pt idx="10">
                  <c:v>41992836.160000011</c:v>
                </c:pt>
                <c:pt idx="11">
                  <c:v>43927163.950000003</c:v>
                </c:pt>
                <c:pt idx="12">
                  <c:v>46268159.539999992</c:v>
                </c:pt>
                <c:pt idx="13">
                  <c:v>45119677.68999999</c:v>
                </c:pt>
                <c:pt idx="14">
                  <c:v>46954860.260000013</c:v>
                </c:pt>
                <c:pt idx="15">
                  <c:v>48598675.589999996</c:v>
                </c:pt>
                <c:pt idx="16">
                  <c:v>51508959</c:v>
                </c:pt>
                <c:pt idx="17">
                  <c:v>54470614.50999999</c:v>
                </c:pt>
                <c:pt idx="18">
                  <c:v>55209162.150000006</c:v>
                </c:pt>
                <c:pt idx="19">
                  <c:v>59552232.379999988</c:v>
                </c:pt>
                <c:pt idx="20">
                  <c:v>59239913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D7-4D07-998C-B75E2F81A2EF}"/>
            </c:ext>
          </c:extLst>
        </c:ser>
        <c:ser>
          <c:idx val="3"/>
          <c:order val="3"/>
          <c:tx>
            <c:strRef>
              <c:f>Expenses!$A$5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3994168239531186E-2"/>
                  <c:y val="-9.0766823161189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ED7-4D07-998C-B75E2F81A2EF}"/>
                </c:ext>
              </c:extLst>
            </c:dLbl>
            <c:dLbl>
              <c:idx val="12"/>
              <c:layout>
                <c:manualLayout>
                  <c:x val="-6.0641395704635143E-2"/>
                  <c:y val="-7.5117370892018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D7-4D07-998C-B75E2F81A2EF}"/>
                </c:ext>
              </c:extLst>
            </c:dLbl>
            <c:dLbl>
              <c:idx val="19"/>
              <c:layout>
                <c:manualLayout>
                  <c:x val="-0.12283769899144041"/>
                  <c:y val="-3.7558685446009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D7-4D07-998C-B75E2F81A2EF}"/>
                </c:ext>
              </c:extLst>
            </c:dLbl>
            <c:dLbl>
              <c:idx val="20"/>
              <c:layout>
                <c:manualLayout>
                  <c:x val="-4.6647227465103957E-3"/>
                  <c:y val="-6.8857589984350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D7-4D07-998C-B75E2F81A2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Expenses!$B$1:$V$1</c:f>
              <c:strCache>
                <c:ptCount val="21"/>
                <c:pt idx="0">
                  <c:v>1999-00</c:v>
                </c:pt>
                <c:pt idx="1">
                  <c:v>2000-01</c:v>
                </c:pt>
                <c:pt idx="2">
                  <c:v>2001-02</c:v>
                </c:pt>
                <c:pt idx="3">
                  <c:v>2002-03</c:v>
                </c:pt>
                <c:pt idx="4">
                  <c:v>2003-04</c:v>
                </c:pt>
                <c:pt idx="5">
                  <c:v>2004-05</c:v>
                </c:pt>
                <c:pt idx="6">
                  <c:v>2005-06</c:v>
                </c:pt>
                <c:pt idx="7">
                  <c:v>2006-07</c:v>
                </c:pt>
                <c:pt idx="8">
                  <c:v>2007-08</c:v>
                </c:pt>
                <c:pt idx="9">
                  <c:v>2008-09</c:v>
                </c:pt>
                <c:pt idx="10">
                  <c:v>2009-10</c:v>
                </c:pt>
                <c:pt idx="11">
                  <c:v>2010-11</c:v>
                </c:pt>
                <c:pt idx="12">
                  <c:v>2011-12</c:v>
                </c:pt>
                <c:pt idx="13">
                  <c:v>2012-13</c:v>
                </c:pt>
                <c:pt idx="14">
                  <c:v>2013-14</c:v>
                </c:pt>
                <c:pt idx="15">
                  <c:v>2014-15</c:v>
                </c:pt>
                <c:pt idx="16">
                  <c:v>2015-16</c:v>
                </c:pt>
                <c:pt idx="17">
                  <c:v>2016-17</c:v>
                </c:pt>
                <c:pt idx="18">
                  <c:v>2017-18</c:v>
                </c:pt>
                <c:pt idx="19">
                  <c:v>2018-19</c:v>
                </c:pt>
                <c:pt idx="20">
                  <c:v>2019-20*</c:v>
                </c:pt>
              </c:strCache>
            </c:strRef>
          </c:cat>
          <c:val>
            <c:numRef>
              <c:f>Expenses!$B$5:$V$5</c:f>
              <c:numCache>
                <c:formatCode>_(* #,##0_);_(* \(#,##0\);_(* "-"??_);_(@_)</c:formatCode>
                <c:ptCount val="21"/>
                <c:pt idx="0">
                  <c:v>26992353.039999999</c:v>
                </c:pt>
                <c:pt idx="1">
                  <c:v>29866644.329999998</c:v>
                </c:pt>
                <c:pt idx="2">
                  <c:v>31864400.689999998</c:v>
                </c:pt>
                <c:pt idx="3">
                  <c:v>31574749.239999998</c:v>
                </c:pt>
                <c:pt idx="4">
                  <c:v>35009893.539999999</c:v>
                </c:pt>
                <c:pt idx="5">
                  <c:v>37940613.739999995</c:v>
                </c:pt>
                <c:pt idx="6">
                  <c:v>36707838.780000001</c:v>
                </c:pt>
                <c:pt idx="7">
                  <c:v>37624537.219999999</c:v>
                </c:pt>
                <c:pt idx="8">
                  <c:v>42050259.82</c:v>
                </c:pt>
                <c:pt idx="9">
                  <c:v>47302331.320000015</c:v>
                </c:pt>
                <c:pt idx="10">
                  <c:v>48369038.100000009</c:v>
                </c:pt>
                <c:pt idx="11">
                  <c:v>50319586.210000008</c:v>
                </c:pt>
                <c:pt idx="12">
                  <c:v>52136787.269999996</c:v>
                </c:pt>
                <c:pt idx="13">
                  <c:v>52971626.879999995</c:v>
                </c:pt>
                <c:pt idx="14">
                  <c:v>53419628.590000011</c:v>
                </c:pt>
                <c:pt idx="15">
                  <c:v>57142291.360000007</c:v>
                </c:pt>
                <c:pt idx="16">
                  <c:v>58952122</c:v>
                </c:pt>
                <c:pt idx="17">
                  <c:v>62308175.609999999</c:v>
                </c:pt>
                <c:pt idx="18">
                  <c:v>62218811.270000011</c:v>
                </c:pt>
                <c:pt idx="19">
                  <c:v>67561710.209999993</c:v>
                </c:pt>
                <c:pt idx="20">
                  <c:v>67082620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ED7-4D07-998C-B75E2F81A2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2175328"/>
        <c:axId val="53883017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Expenses!$A$4</c15:sqref>
                        </c15:formulaRef>
                      </c:ext>
                    </c:extLst>
                    <c:strCache>
                      <c:ptCount val="1"/>
                      <c:pt idx="0">
                        <c:v>Transfers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Expenses!$B$1:$V$1</c15:sqref>
                        </c15:formulaRef>
                      </c:ext>
                    </c:extLst>
                    <c:strCache>
                      <c:ptCount val="21"/>
                      <c:pt idx="0">
                        <c:v>1999-00</c:v>
                      </c:pt>
                      <c:pt idx="1">
                        <c:v>2000-01</c:v>
                      </c:pt>
                      <c:pt idx="2">
                        <c:v>2001-02</c:v>
                      </c:pt>
                      <c:pt idx="3">
                        <c:v>2002-03</c:v>
                      </c:pt>
                      <c:pt idx="4">
                        <c:v>2003-04</c:v>
                      </c:pt>
                      <c:pt idx="5">
                        <c:v>2004-05</c:v>
                      </c:pt>
                      <c:pt idx="6">
                        <c:v>2005-06</c:v>
                      </c:pt>
                      <c:pt idx="7">
                        <c:v>2006-07</c:v>
                      </c:pt>
                      <c:pt idx="8">
                        <c:v>2007-08</c:v>
                      </c:pt>
                      <c:pt idx="9">
                        <c:v>2008-09</c:v>
                      </c:pt>
                      <c:pt idx="10">
                        <c:v>2009-10</c:v>
                      </c:pt>
                      <c:pt idx="11">
                        <c:v>2010-11</c:v>
                      </c:pt>
                      <c:pt idx="12">
                        <c:v>2011-12</c:v>
                      </c:pt>
                      <c:pt idx="13">
                        <c:v>2012-13</c:v>
                      </c:pt>
                      <c:pt idx="14">
                        <c:v>2013-14</c:v>
                      </c:pt>
                      <c:pt idx="15">
                        <c:v>2014-15</c:v>
                      </c:pt>
                      <c:pt idx="16">
                        <c:v>2015-16</c:v>
                      </c:pt>
                      <c:pt idx="17">
                        <c:v>2016-17</c:v>
                      </c:pt>
                      <c:pt idx="18">
                        <c:v>2017-18</c:v>
                      </c:pt>
                      <c:pt idx="19">
                        <c:v>2018-19</c:v>
                      </c:pt>
                      <c:pt idx="20">
                        <c:v>2019-20*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Expenses!$B$4:$V$4</c15:sqref>
                        </c15:formulaRef>
                      </c:ext>
                    </c:extLst>
                    <c:numCache>
                      <c:formatCode>_(* #,##0_);_(* \(#,##0\);_(* "-"??_);_(@_)</c:formatCode>
                      <c:ptCount val="21"/>
                      <c:pt idx="0">
                        <c:v>1714</c:v>
                      </c:pt>
                      <c:pt idx="1">
                        <c:v>-174179</c:v>
                      </c:pt>
                      <c:pt idx="2">
                        <c:v>-166047.93</c:v>
                      </c:pt>
                      <c:pt idx="3">
                        <c:v>-106551.75</c:v>
                      </c:pt>
                      <c:pt idx="4">
                        <c:v>-119604.24</c:v>
                      </c:pt>
                      <c:pt idx="5">
                        <c:v>576765.46</c:v>
                      </c:pt>
                      <c:pt idx="6">
                        <c:v>-56314.55</c:v>
                      </c:pt>
                      <c:pt idx="7">
                        <c:v>-39115</c:v>
                      </c:pt>
                      <c:pt idx="8">
                        <c:v>133782.38</c:v>
                      </c:pt>
                      <c:pt idx="9">
                        <c:v>903003.11</c:v>
                      </c:pt>
                      <c:pt idx="10">
                        <c:v>-12000</c:v>
                      </c:pt>
                      <c:pt idx="11">
                        <c:v>-35000</c:v>
                      </c:pt>
                      <c:pt idx="12">
                        <c:v>1022430.8699999999</c:v>
                      </c:pt>
                      <c:pt idx="13">
                        <c:v>3027928.0100000002</c:v>
                      </c:pt>
                      <c:pt idx="14">
                        <c:v>3442125.69</c:v>
                      </c:pt>
                      <c:pt idx="15">
                        <c:v>3655971.33</c:v>
                      </c:pt>
                      <c:pt idx="16">
                        <c:v>4540289.92</c:v>
                      </c:pt>
                      <c:pt idx="17">
                        <c:v>4770792.8499999996</c:v>
                      </c:pt>
                      <c:pt idx="18">
                        <c:v>3999260.2199999993</c:v>
                      </c:pt>
                      <c:pt idx="19">
                        <c:v>4834025.1199999992</c:v>
                      </c:pt>
                      <c:pt idx="20">
                        <c:v>3619069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7-CED7-4D07-998C-B75E2F81A2EF}"/>
                  </c:ext>
                </c:extLst>
              </c15:ser>
            </c15:filteredLineSeries>
          </c:ext>
        </c:extLst>
      </c:lineChart>
      <c:catAx>
        <c:axId val="54217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38830176"/>
        <c:crosses val="autoZero"/>
        <c:auto val="1"/>
        <c:lblAlgn val="ctr"/>
        <c:lblOffset val="100"/>
        <c:noMultiLvlLbl val="0"/>
      </c:catAx>
      <c:valAx>
        <c:axId val="53883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4217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358CE35-4DB5-AA48-A67C-9B8F86F05ADA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5538E9-36BC-5548-9B5A-57AC16661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1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 presentation as FAC, UC, BOT, highlights TFAC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02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Flat enrollment: applications and admissions were tracking ahead of the previous year until June</a:t>
            </a:r>
          </a:p>
          <a:p>
            <a:r>
              <a:rPr lang="en-US" dirty="0"/>
              <a:t>FY18 – 3% down</a:t>
            </a:r>
          </a:p>
          <a:p>
            <a:r>
              <a:rPr lang="en-US" dirty="0"/>
              <a:t>FY19 – 1%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2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82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br>
              <a:rPr lang="en-US" b="0" dirty="0">
                <a:effectLst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40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22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612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0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Enrollment impacts all major sources of revenue: tuition and fees, auxiliary enterprises, and adversely impacts SSCM (SCH and degrees granted)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17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96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69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02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72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29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05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UBAC</a:t>
            </a:r>
          </a:p>
          <a:p>
            <a:r>
              <a:rPr lang="en-US" dirty="0"/>
              <a:t>Salem Presence ($401K)</a:t>
            </a:r>
          </a:p>
          <a:p>
            <a:r>
              <a:rPr lang="en-US" dirty="0"/>
              <a:t>Organizational Leadership program ($150K)</a:t>
            </a:r>
          </a:p>
          <a:p>
            <a:pPr rtl="0"/>
            <a:r>
              <a:rPr lang="en-US" dirty="0"/>
              <a:t>Open Educational Resource incentives/textbook rental initiative 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($15K recurring &amp; $20K one-time)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Paralegal position for General Counsel ($88K)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Strong Start Scholars program to support students interested in STEM fields ($19K)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Funding to continue CASA services that were previously funded by a grant ($103K)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Funding to improve experiential learning ($12K)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Institutional Research Analyst $102K</a:t>
            </a:r>
            <a:endParaRPr lang="en-US" b="0" dirty="0">
              <a:effectLst/>
            </a:endParaRPr>
          </a:p>
          <a:p>
            <a:pPr rtl="0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Funding for a temporary position to improve web marketing ($77K)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538E9-36BC-5548-9B5A-57AC16661E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7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F0A6-D5C0-453F-BA3A-021B2575B31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76400" y="6356349"/>
            <a:ext cx="2133600" cy="365125"/>
          </a:xfrm>
        </p:spPr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22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AA39-3B7A-4747-A8F9-BFAD393D7F9D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5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47E9-0F10-4A3E-A7A4-330112ECB7B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9708-6E80-4B67-BF68-CE85B5D249B2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68087" y="6356349"/>
            <a:ext cx="2133600" cy="365125"/>
          </a:xfrm>
        </p:spPr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0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C155-D142-4DDE-9AF0-2667F2864B84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676400" y="6356350"/>
            <a:ext cx="2133600" cy="365125"/>
          </a:xfrm>
        </p:spPr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6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10EF-1319-4A73-B8AC-0A686928731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676400" y="6345151"/>
            <a:ext cx="2133600" cy="365125"/>
          </a:xfrm>
        </p:spPr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2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5A48C-0D52-442C-88D0-AB572DC95DD1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-1676400" y="6345151"/>
            <a:ext cx="2133600" cy="365125"/>
          </a:xfrm>
        </p:spPr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5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9086-9A07-4CF1-AD41-F54C33FDE240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1676400" y="6356349"/>
            <a:ext cx="2133600" cy="365125"/>
          </a:xfrm>
        </p:spPr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6A3-D2FC-4B59-9E2F-83776F3E7E19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1676400" y="6356350"/>
            <a:ext cx="2133600" cy="365125"/>
          </a:xfrm>
        </p:spPr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8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6744-3A2B-43F0-829B-4A8F10E6C23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5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93C5-9484-4B4B-85D5-B5EAB9E27AE0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2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2DEFE-7524-4F5C-BAC0-92AF5D65B158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676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439D8-5156-8842-9B36-6A2307E90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2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644" y="1879042"/>
            <a:ext cx="6411562" cy="1652183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dirty="0">
                <a:solidFill>
                  <a:schemeClr val="bg1"/>
                </a:solidFill>
                <a:latin typeface="Arial"/>
                <a:cs typeface="Arial"/>
              </a:rPr>
              <a:t>UNIVERSITY FINANCIAL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763" y="3886811"/>
            <a:ext cx="6400800" cy="196133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February 6, 2020</a:t>
            </a:r>
          </a:p>
          <a:p>
            <a:pPr algn="l"/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  <a:p>
            <a:pPr algn="l"/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Prepared by: Dr. Ana </a:t>
            </a:r>
            <a:r>
              <a:rPr lang="en-US" dirty="0" err="1">
                <a:solidFill>
                  <a:srgbClr val="FFFFFF"/>
                </a:solidFill>
                <a:latin typeface="Arial"/>
                <a:cs typeface="Arial"/>
              </a:rPr>
              <a:t>Karaman</a:t>
            </a: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, VPFA &amp; CFO; Camarie Moreno, Director of Budget &amp; Planning; and</a:t>
            </a:r>
            <a:br>
              <a:rPr lang="en-US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dirty="0">
                <a:solidFill>
                  <a:srgbClr val="FFFFFF"/>
                </a:solidFill>
                <a:latin typeface="Arial"/>
                <a:cs typeface="Arial"/>
              </a:rPr>
              <a:t>Gabe Dougherty, Controller</a:t>
            </a:r>
          </a:p>
        </p:txBody>
      </p:sp>
    </p:spTree>
    <p:extLst>
      <p:ext uri="{BB962C8B-B14F-4D97-AF65-F5344CB8AC3E}">
        <p14:creationId xmlns:p14="http://schemas.microsoft.com/office/powerpoint/2010/main" val="2265674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FY20 ADOPTED BUDGET ASSUMPTIONS &amp; ENHANCEMENTS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B7958D1-9397-4131-87D8-48E60096F2E4}"/>
              </a:ext>
            </a:extLst>
          </p:cNvPr>
          <p:cNvSpPr txBox="1">
            <a:spLocks/>
          </p:cNvSpPr>
          <p:nvPr/>
        </p:nvSpPr>
        <p:spPr>
          <a:xfrm>
            <a:off x="638164" y="1484709"/>
            <a:ext cx="7480904" cy="48563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Tuition revenues were built on assumed flat enrollment &amp; $6.3M of fee remissions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FY18 – 3% down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FY19 – 1% up</a:t>
            </a:r>
          </a:p>
          <a:p>
            <a:r>
              <a:rPr lang="en-US" sz="2400" dirty="0">
                <a:latin typeface="Arial"/>
                <a:cs typeface="Arial"/>
              </a:rPr>
              <a:t>State Allocation was unknown ranging from $40.5M to $120M being added to the PUSF fund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Ultimately, $100M was added to the PUSF; $120M (which would have maintained CSL for universities) would have resulted in an additional $550K to WOU</a:t>
            </a:r>
          </a:p>
          <a:p>
            <a:r>
              <a:rPr lang="en-US" sz="2400" dirty="0">
                <a:latin typeface="Arial"/>
                <a:cs typeface="Arial"/>
              </a:rPr>
              <a:t>Other revenues were assumed flat</a:t>
            </a:r>
          </a:p>
          <a:p>
            <a:r>
              <a:rPr lang="en-US" sz="2400" dirty="0">
                <a:latin typeface="Arial"/>
                <a:cs typeface="Arial"/>
              </a:rPr>
              <a:t>Flat S&amp;S expense, minimum wage increase for students, $500K for classified raises, $500K for faculty raises, $350K for unclassified raises, $1.3M retirement increase</a:t>
            </a:r>
          </a:p>
          <a:p>
            <a:r>
              <a:rPr lang="en-US" sz="2400" dirty="0">
                <a:latin typeface="Arial"/>
                <a:cs typeface="Arial"/>
              </a:rPr>
              <a:t>Resulted in $1.3M E&amp;G budget deficit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5548CF-0BC0-4664-8843-194823D67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8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FY20 ADJUSTED BUDGET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7F2DC-6289-435E-91CB-2B4BD17B064D}"/>
              </a:ext>
            </a:extLst>
          </p:cNvPr>
          <p:cNvSpPr txBox="1">
            <a:spLocks/>
          </p:cNvSpPr>
          <p:nvPr/>
        </p:nvSpPr>
        <p:spPr>
          <a:xfrm>
            <a:off x="638164" y="1371934"/>
            <a:ext cx="7384172" cy="4956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Tuition revenues built on fall census – an ~5% decline from prior year &amp; $5.4M of fee remissions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Reallocated $521K of fee remissions to lottery &amp; $400K due to fewer students</a:t>
            </a:r>
          </a:p>
          <a:p>
            <a:r>
              <a:rPr lang="en-US" sz="2400" dirty="0">
                <a:latin typeface="Arial"/>
                <a:cs typeface="Arial"/>
              </a:rPr>
              <a:t>To maintain the original $1.3M deficit, $3.3M of budget cuts were needed</a:t>
            </a:r>
          </a:p>
          <a:p>
            <a:r>
              <a:rPr lang="en-US" sz="2400" dirty="0">
                <a:latin typeface="Arial"/>
                <a:cs typeface="Arial"/>
              </a:rPr>
              <a:t>To date, we have identified &amp; reduced the budget by $1.9M</a:t>
            </a:r>
          </a:p>
          <a:p>
            <a:r>
              <a:rPr lang="en-US" sz="2400" dirty="0">
                <a:latin typeface="Arial"/>
                <a:cs typeface="Arial"/>
              </a:rPr>
              <a:t>Fee remissions are projected to be $6.5M ($1.2M over the revised budget)</a:t>
            </a:r>
          </a:p>
          <a:p>
            <a:r>
              <a:rPr lang="en-US" sz="2400" dirty="0">
                <a:latin typeface="Arial"/>
                <a:cs typeface="Arial"/>
              </a:rPr>
              <a:t>We need to find $3M additional budget savings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98161D-283F-439F-B644-7D25E89E7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80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FY20 YEAR-END FORECAST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7F2DC-6289-435E-91CB-2B4BD17B064D}"/>
              </a:ext>
            </a:extLst>
          </p:cNvPr>
          <p:cNvSpPr txBox="1">
            <a:spLocks/>
          </p:cNvSpPr>
          <p:nvPr/>
        </p:nvSpPr>
        <p:spPr>
          <a:xfrm>
            <a:off x="638163" y="1614802"/>
            <a:ext cx="7482379" cy="49566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>
              <a:latin typeface="Arial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892415-8147-4113-811B-04C1F455D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12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1682EC-F8D8-4C43-BBF6-22FCEBF6CB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626" y="930179"/>
            <a:ext cx="7580028" cy="518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717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9037" y="679884"/>
            <a:ext cx="484790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FFFF"/>
                </a:solidFill>
                <a:latin typeface="Arial"/>
                <a:cs typeface="Arial"/>
              </a:rPr>
              <a:t>FY21 Budget</a:t>
            </a:r>
          </a:p>
          <a:p>
            <a:r>
              <a:rPr lang="en-US" sz="4400" b="1" dirty="0">
                <a:solidFill>
                  <a:srgbClr val="FFFFFF"/>
                </a:solidFill>
                <a:latin typeface="Arial"/>
                <a:cs typeface="Arial"/>
              </a:rPr>
              <a:t>Planning</a:t>
            </a:r>
            <a:endParaRPr lang="en-US" sz="4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AB5DF5-BD7F-4D85-8CE7-2AB593B54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66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FY21 BUDGET</a:t>
            </a: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489623B-5675-4E5C-B735-7FC456CEF5C1}"/>
              </a:ext>
            </a:extLst>
          </p:cNvPr>
          <p:cNvSpPr txBox="1">
            <a:spLocks/>
          </p:cNvSpPr>
          <p:nvPr/>
        </p:nvSpPr>
        <p:spPr>
          <a:xfrm>
            <a:off x="638164" y="1597688"/>
            <a:ext cx="7384172" cy="449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Planning stages 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TFAC process underway – goal of resident undergrad tuition increase of less than 5%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UBAC process underway – 37 proposals received &amp; being reviewed in phase 1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IFC process underway – potential restructuring of fee, increase of less than 5%</a:t>
            </a:r>
          </a:p>
          <a:p>
            <a:r>
              <a:rPr lang="en-US" sz="2400" dirty="0">
                <a:latin typeface="Arial"/>
                <a:cs typeface="Arial"/>
              </a:rPr>
              <a:t>Assuming enrollment decline of 2.5%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C7993E-26FF-4FD8-A236-F3C1A973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99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0"/>
            <a:ext cx="8256302" cy="6203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NEXT FINANCIAL REPORT</a:t>
            </a:r>
          </a:p>
          <a:p>
            <a:pPr marL="0" indent="0">
              <a:buNone/>
            </a:pPr>
            <a:endParaRPr lang="en-US" sz="2400" b="1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D90A1C"/>
                </a:solidFill>
                <a:latin typeface="Arial"/>
                <a:cs typeface="Arial"/>
              </a:rPr>
              <a:t>Current Fiscal Year</a:t>
            </a:r>
          </a:p>
          <a:p>
            <a:r>
              <a:rPr lang="en-US" sz="2400" dirty="0">
                <a:latin typeface="Arial"/>
                <a:cs typeface="Arial"/>
              </a:rPr>
              <a:t>Management report through February 2020</a:t>
            </a:r>
          </a:p>
          <a:p>
            <a:r>
              <a:rPr lang="en-US" sz="2400" dirty="0">
                <a:latin typeface="Arial"/>
                <a:cs typeface="Arial"/>
              </a:rPr>
              <a:t>Year-end forecast based on period 8 actuals</a:t>
            </a:r>
          </a:p>
          <a:p>
            <a:r>
              <a:rPr lang="en-US" sz="2400" dirty="0">
                <a:latin typeface="Arial"/>
                <a:cs typeface="Arial"/>
              </a:rPr>
              <a:t>Update on current capital projects</a:t>
            </a:r>
          </a:p>
          <a:p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D90A1C"/>
                </a:solidFill>
                <a:latin typeface="Arial"/>
                <a:cs typeface="Arial"/>
              </a:rPr>
              <a:t>Next Fiscal Year</a:t>
            </a:r>
          </a:p>
          <a:p>
            <a:r>
              <a:rPr lang="en-US" sz="2400" dirty="0">
                <a:latin typeface="Arial"/>
                <a:cs typeface="Arial"/>
              </a:rPr>
              <a:t>Tuition recommendation from TFAC</a:t>
            </a:r>
          </a:p>
          <a:p>
            <a:r>
              <a:rPr lang="en-US" sz="2400" dirty="0">
                <a:latin typeface="Arial"/>
                <a:cs typeface="Arial"/>
              </a:rPr>
              <a:t>IFC decision on incidental fee</a:t>
            </a:r>
          </a:p>
          <a:p>
            <a:r>
              <a:rPr lang="en-US" sz="2400" dirty="0">
                <a:latin typeface="Arial"/>
                <a:cs typeface="Arial"/>
              </a:rPr>
              <a:t>Management recommendation on other tuition and fees</a:t>
            </a:r>
          </a:p>
          <a:p>
            <a:r>
              <a:rPr lang="en-US" sz="2400" dirty="0">
                <a:latin typeface="Arial"/>
                <a:cs typeface="Arial"/>
              </a:rPr>
              <a:t>Update on future capital projects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781F8D-525C-453C-B342-CF08D04BD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0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TYPES OF FUNDS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A55768-6CD4-4B8E-8AE5-1EC80AE581C8}"/>
              </a:ext>
            </a:extLst>
          </p:cNvPr>
          <p:cNvSpPr txBox="1">
            <a:spLocks/>
          </p:cNvSpPr>
          <p:nvPr/>
        </p:nvSpPr>
        <p:spPr>
          <a:xfrm>
            <a:off x="638164" y="1362253"/>
            <a:ext cx="7384172" cy="45448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/>
                <a:cs typeface="Arial"/>
              </a:rPr>
              <a:t>Education &amp; General (E&amp;G) – operational – tuition &amp; fee revenue, state appropriation, instructional expenses, administrative expenses, institutional support, etc.</a:t>
            </a:r>
          </a:p>
          <a:p>
            <a:r>
              <a:rPr lang="en-US" sz="2400" dirty="0">
                <a:latin typeface="Arial"/>
                <a:cs typeface="Arial"/>
              </a:rPr>
              <a:t>Auxiliaries – bookstore, housing, dining, athletics, Incidental Fee Committee (IFC), etc.</a:t>
            </a:r>
          </a:p>
          <a:p>
            <a:r>
              <a:rPr lang="en-US" sz="2400" dirty="0">
                <a:latin typeface="Arial"/>
                <a:cs typeface="Arial"/>
              </a:rPr>
              <a:t>Capital – buildings, repairs, etc.</a:t>
            </a:r>
          </a:p>
          <a:p>
            <a:pPr lvl="1"/>
            <a:r>
              <a:rPr lang="en-US" sz="2000" dirty="0">
                <a:latin typeface="Arial"/>
                <a:cs typeface="Arial"/>
              </a:rPr>
              <a:t>Primary source of funding is through bonds from the state which are restricted for use on capital (not fungible)</a:t>
            </a:r>
          </a:p>
          <a:p>
            <a:r>
              <a:rPr lang="en-US" sz="2400" dirty="0">
                <a:latin typeface="Arial"/>
                <a:cs typeface="Arial"/>
              </a:rPr>
              <a:t>Grants – financial aid, federal &amp; state grants, research, etc.</a:t>
            </a:r>
          </a:p>
          <a:p>
            <a:r>
              <a:rPr lang="en-US" sz="2400" dirty="0">
                <a:latin typeface="Arial"/>
                <a:cs typeface="Arial"/>
              </a:rPr>
              <a:t>Other Funds – </a:t>
            </a:r>
            <a:r>
              <a:rPr lang="en-US" sz="2400" dirty="0" err="1">
                <a:latin typeface="Arial"/>
                <a:cs typeface="Arial"/>
              </a:rPr>
              <a:t>DesOps</a:t>
            </a:r>
            <a:r>
              <a:rPr lang="en-US" sz="2400" dirty="0">
                <a:latin typeface="Arial"/>
                <a:cs typeface="Arial"/>
              </a:rPr>
              <a:t>, Service, Restricted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1988B6-12EF-4898-95D0-F6ECDB729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8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9037" y="679884"/>
            <a:ext cx="484790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FFFF"/>
                </a:solidFill>
                <a:latin typeface="Arial"/>
                <a:cs typeface="Arial"/>
              </a:rPr>
              <a:t>HISTORICAL CHANGES</a:t>
            </a:r>
            <a:endParaRPr lang="en-US" sz="4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00F8FD-707B-4BED-9098-AB1C30D1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76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FCD6602-CD07-4C0A-ADAC-C83BDCA548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227215"/>
              </p:ext>
            </p:extLst>
          </p:nvPr>
        </p:nvGraphicFramePr>
        <p:xfrm>
          <a:off x="261938" y="1105330"/>
          <a:ext cx="8620124" cy="5129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HISTORICAL E&amp;G REVENUES (ACTUALS)</a:t>
            </a: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BC0B69-8238-4020-B0B6-40298629399D}"/>
              </a:ext>
            </a:extLst>
          </p:cNvPr>
          <p:cNvSpPr txBox="1"/>
          <p:nvPr/>
        </p:nvSpPr>
        <p:spPr>
          <a:xfrm>
            <a:off x="1095810" y="6234719"/>
            <a:ext cx="3326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* 2019-20 based on budgeted revenues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D3E567-6B7D-49FA-8A4B-A9A1D4195BF7}"/>
              </a:ext>
            </a:extLst>
          </p:cNvPr>
          <p:cNvSpPr txBox="1"/>
          <p:nvPr/>
        </p:nvSpPr>
        <p:spPr>
          <a:xfrm>
            <a:off x="1390623" y="1647426"/>
            <a:ext cx="2956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While the gap is narrowing between state appropriations and tuition, this is a reflection of a decline in enrollment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C98E0-5ECE-4DD5-BBF0-DA560F987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73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STATE ALLOCATION: Students Success and Completion Model – FY20 $26.842M</a:t>
            </a: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8466AE8-7F1F-44A8-BA94-15E279D4C94D}"/>
              </a:ext>
            </a:extLst>
          </p:cNvPr>
          <p:cNvSpPr txBox="1">
            <a:spLocks/>
          </p:cNvSpPr>
          <p:nvPr/>
        </p:nvSpPr>
        <p:spPr>
          <a:xfrm>
            <a:off x="642170" y="1519008"/>
            <a:ext cx="7859660" cy="50176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Mission Differentiation Allocation is completed first, with the remaining funds then being allocated 60% to Outcomes-Based and 40% to Activity-Based 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Consists of three components:</a:t>
            </a:r>
          </a:p>
          <a:p>
            <a:r>
              <a:rPr lang="en-US" sz="2400" dirty="0">
                <a:latin typeface="Arial"/>
                <a:cs typeface="Arial"/>
              </a:rPr>
              <a:t>Mission Differentiation Funding Allocation ($7.6M) – supports a public university’s activities consistent with Regional Support, Mission Support, and Research Support</a:t>
            </a:r>
          </a:p>
          <a:p>
            <a:r>
              <a:rPr lang="en-US" sz="2400" dirty="0">
                <a:latin typeface="Arial"/>
                <a:cs typeface="Arial"/>
              </a:rPr>
              <a:t>Outcomes-Based Allocation ($11.4M) – determined by the most recent three-year average total cost weighted degrees produced, student type, and priority area</a:t>
            </a:r>
          </a:p>
          <a:p>
            <a:r>
              <a:rPr lang="en-US" sz="2400" dirty="0">
                <a:latin typeface="Arial"/>
                <a:cs typeface="Arial"/>
              </a:rPr>
              <a:t>Activity-Based Allocation ($7.8M) – determined by the most recent three-year average total, cost weighted, completed, resident student credit hours (SCH)</a:t>
            </a:r>
          </a:p>
          <a:p>
            <a:endParaRPr lang="en-US" sz="2400" dirty="0">
              <a:latin typeface="Arial"/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65B608-9B61-4447-B67F-BCE9E7C9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98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HISTORICAL ENROLLMENT</a:t>
            </a: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B8E02EA-9FCE-4FF3-84A2-04AA42044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F84C4E4-97B4-49BF-A22C-E1ADC60769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788621"/>
              </p:ext>
            </p:extLst>
          </p:nvPr>
        </p:nvGraphicFramePr>
        <p:xfrm>
          <a:off x="201337" y="1098958"/>
          <a:ext cx="8456900" cy="5129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85801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31958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HISTORICAL E&amp;G EXPENSES (ACTUALS)</a:t>
            </a: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BC0B69-8238-4020-B0B6-40298629399D}"/>
              </a:ext>
            </a:extLst>
          </p:cNvPr>
          <p:cNvSpPr txBox="1"/>
          <p:nvPr/>
        </p:nvSpPr>
        <p:spPr>
          <a:xfrm>
            <a:off x="1095810" y="6234719"/>
            <a:ext cx="3357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* 2019-20 based on budgeted expenses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E36F8C-4FD5-433D-A64B-2E42B3B3E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776E8B0-E5B0-4E90-A71E-B6295A414E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6968317"/>
              </p:ext>
            </p:extLst>
          </p:nvPr>
        </p:nvGraphicFramePr>
        <p:xfrm>
          <a:off x="307818" y="1104522"/>
          <a:ext cx="8404224" cy="5224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56000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9037" y="679884"/>
            <a:ext cx="48479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FFFFFF"/>
                </a:solidFill>
                <a:latin typeface="Arial"/>
                <a:cs typeface="Arial"/>
              </a:rPr>
              <a:t>FY20 Budget</a:t>
            </a:r>
            <a:endParaRPr lang="en-US" sz="4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40ECAA-1C49-4A58-8EA0-346F2A34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16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85764" y="529381"/>
            <a:ext cx="7066434" cy="51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D90A1C"/>
                </a:solidFill>
                <a:latin typeface="Arial"/>
                <a:cs typeface="Arial"/>
              </a:rPr>
              <a:t>FY20 BUDGET CREATION PROCESS</a:t>
            </a: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D90A1C"/>
              </a:solidFill>
              <a:latin typeface="Arial"/>
              <a:cs typeface="Arial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489623B-5675-4E5C-B735-7FC456CEF5C1}"/>
              </a:ext>
            </a:extLst>
          </p:cNvPr>
          <p:cNvSpPr txBox="1">
            <a:spLocks/>
          </p:cNvSpPr>
          <p:nvPr/>
        </p:nvSpPr>
        <p:spPr>
          <a:xfrm>
            <a:off x="638164" y="1327722"/>
            <a:ext cx="7384172" cy="473093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Engage all relevant campus stakeholders</a:t>
            </a:r>
          </a:p>
          <a:p>
            <a:r>
              <a:rPr lang="en-US" sz="2400" dirty="0">
                <a:latin typeface="Arial"/>
                <a:cs typeface="Arial"/>
              </a:rPr>
              <a:t>26 meetings, including LAS, COE, divisions of Academic Affairs, Student Affairs, General Counsel, Development &amp; Advancement, Finance &amp; Administration, and Auxiliary Services</a:t>
            </a:r>
          </a:p>
          <a:p>
            <a:r>
              <a:rPr lang="en-US" sz="2400" dirty="0">
                <a:latin typeface="Arial"/>
                <a:cs typeface="Arial"/>
              </a:rPr>
              <a:t>Tuition &amp; Fee Advisory Committee (TFAC) – lowest resident undergrad tuition increase of 2.33% ($4/credit)</a:t>
            </a:r>
          </a:p>
          <a:p>
            <a:r>
              <a:rPr lang="en-US" sz="2400" dirty="0">
                <a:latin typeface="Arial"/>
                <a:cs typeface="Arial"/>
              </a:rPr>
              <a:t>University Budget Advisory Committee (UBAC) – 9 funded proposals, totaling $987K</a:t>
            </a:r>
          </a:p>
          <a:p>
            <a:r>
              <a:rPr lang="en-US" sz="2400" dirty="0">
                <a:latin typeface="Arial"/>
                <a:cs typeface="Arial"/>
              </a:rPr>
              <a:t>Incidental Fee Committee (IFC) – set incidental fee and allocation ($16 increase, 4.4%)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73C65-AE91-4578-A7DC-1422464A0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439D8-5156-8842-9B36-6A2307E903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64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922</Words>
  <Application>Microsoft Office PowerPoint</Application>
  <PresentationFormat>On-screen Show (4:3)</PresentationFormat>
  <Paragraphs>130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UNIVERSITY FINANCIAL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TITLE, ALIGNED LEFT, ARIAL BOLD</dc:title>
  <dc:creator>UCS</dc:creator>
  <cp:lastModifiedBy>Rex Fuller</cp:lastModifiedBy>
  <cp:revision>72</cp:revision>
  <cp:lastPrinted>2020-02-26T23:28:41Z</cp:lastPrinted>
  <dcterms:created xsi:type="dcterms:W3CDTF">2017-03-06T17:12:06Z</dcterms:created>
  <dcterms:modified xsi:type="dcterms:W3CDTF">2020-02-28T15:48:38Z</dcterms:modified>
</cp:coreProperties>
</file>