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35" r:id="rId2"/>
    <p:sldId id="538" r:id="rId3"/>
    <p:sldId id="539" r:id="rId4"/>
    <p:sldId id="541" r:id="rId5"/>
    <p:sldId id="548" r:id="rId6"/>
    <p:sldId id="543" r:id="rId7"/>
    <p:sldId id="645" r:id="rId8"/>
    <p:sldId id="544" r:id="rId9"/>
    <p:sldId id="602" r:id="rId10"/>
    <p:sldId id="614" r:id="rId11"/>
    <p:sldId id="551" r:id="rId12"/>
    <p:sldId id="682" r:id="rId13"/>
    <p:sldId id="681" r:id="rId14"/>
    <p:sldId id="584" r:id="rId15"/>
    <p:sldId id="552" r:id="rId16"/>
    <p:sldId id="665" r:id="rId17"/>
    <p:sldId id="668" r:id="rId18"/>
    <p:sldId id="550" r:id="rId19"/>
    <p:sldId id="546" r:id="rId20"/>
    <p:sldId id="554" r:id="rId21"/>
    <p:sldId id="624" r:id="rId22"/>
    <p:sldId id="557" r:id="rId23"/>
    <p:sldId id="667" r:id="rId24"/>
    <p:sldId id="562" r:id="rId25"/>
    <p:sldId id="559" r:id="rId26"/>
    <p:sldId id="560" r:id="rId27"/>
    <p:sldId id="561" r:id="rId28"/>
    <p:sldId id="565" r:id="rId29"/>
    <p:sldId id="669" r:id="rId30"/>
    <p:sldId id="556" r:id="rId31"/>
    <p:sldId id="564" r:id="rId32"/>
    <p:sldId id="670" r:id="rId33"/>
    <p:sldId id="672" r:id="rId34"/>
    <p:sldId id="642" r:id="rId35"/>
    <p:sldId id="671" r:id="rId36"/>
    <p:sldId id="567" r:id="rId37"/>
    <p:sldId id="569" r:id="rId38"/>
    <p:sldId id="570" r:id="rId39"/>
    <p:sldId id="673" r:id="rId40"/>
    <p:sldId id="574" r:id="rId41"/>
    <p:sldId id="675" r:id="rId42"/>
    <p:sldId id="676" r:id="rId43"/>
    <p:sldId id="677" r:id="rId44"/>
    <p:sldId id="555" r:id="rId45"/>
    <p:sldId id="683" r:id="rId46"/>
    <p:sldId id="678" r:id="rId47"/>
    <p:sldId id="684" r:id="rId48"/>
    <p:sldId id="679" r:id="rId49"/>
  </p:sldIdLst>
  <p:sldSz cx="9144000" cy="6858000" type="screen4x3"/>
  <p:notesSz cx="9180513" cy="6858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00000"/>
      <a:buFont typeface="Wingdings" pitchFamily="2" charset="2"/>
      <a:defRPr sz="1600" b="1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00000"/>
      <a:buFont typeface="Wingdings" pitchFamily="2" charset="2"/>
      <a:defRPr sz="1600" b="1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00000"/>
      <a:buFont typeface="Wingdings" pitchFamily="2" charset="2"/>
      <a:defRPr sz="1600" b="1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00000"/>
      <a:buFont typeface="Wingdings" pitchFamily="2" charset="2"/>
      <a:defRPr sz="1600" b="1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hlink"/>
      </a:buClr>
      <a:buSzPct val="100000"/>
      <a:buFont typeface="Wingdings" pitchFamily="2" charset="2"/>
      <a:defRPr sz="1600" b="1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008000"/>
    <a:srgbClr val="669900"/>
    <a:srgbClr val="0000FF"/>
    <a:srgbClr val="0066FF"/>
    <a:srgbClr val="FFFF0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8" autoAdjust="0"/>
    <p:restoredTop sz="94581" autoAdjust="0"/>
  </p:normalViewPr>
  <p:slideViewPr>
    <p:cSldViewPr snapToGrid="0">
      <p:cViewPr varScale="1">
        <p:scale>
          <a:sx n="86" d="100"/>
          <a:sy n="86" d="100"/>
        </p:scale>
        <p:origin x="-1620" y="-90"/>
      </p:cViewPr>
      <p:guideLst>
        <p:guide orient="horz" pos="2185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5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6050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algn="r"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75" y="6515100"/>
            <a:ext cx="39687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6050" y="6515100"/>
            <a:ext cx="39687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algn="r"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</a:defRPr>
            </a:lvl1pPr>
          </a:lstStyle>
          <a:p>
            <a:fld id="{B6FC5613-E739-4390-A346-AEC88798E4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75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6050" y="-58738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t" anchorCtr="0" compatLnSpc="1">
            <a:prstTxWarp prst="textNoShape">
              <a:avLst/>
            </a:prstTxWarp>
          </a:bodyPr>
          <a:lstStyle>
            <a:lvl1pPr algn="r"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75" y="6537325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6050" y="6537325"/>
            <a:ext cx="39687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338" tIns="0" rIns="33338" bIns="0" numCol="1" anchor="b" anchorCtr="0" compatLnSpc="1">
            <a:prstTxWarp prst="textNoShape">
              <a:avLst/>
            </a:prstTxWarp>
          </a:bodyPr>
          <a:lstStyle>
            <a:lvl1pPr algn="r" defTabSz="1395413">
              <a:spcBef>
                <a:spcPct val="0"/>
              </a:spcBef>
              <a:buClrTx/>
              <a:buSzTx/>
              <a:buFontTx/>
              <a:buNone/>
              <a:defRPr sz="21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939889D-D421-4509-8046-EA96D65325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9250" y="539750"/>
            <a:ext cx="3400425" cy="2549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22375" y="3263900"/>
            <a:ext cx="673417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12" tIns="66675" rIns="100012" bIns="666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1813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63625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27188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59000" algn="l" defTabSz="1395413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73C2A-3765-4E75-A322-417F503E4E91}" type="slidenum">
              <a:rPr lang="en-US"/>
              <a:pPr/>
              <a:t>7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4963" y="514350"/>
            <a:ext cx="3429000" cy="2571750"/>
          </a:xfrm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3257550"/>
            <a:ext cx="7345363" cy="3086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FD86F-65F8-487A-8199-9F51C2DC7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D1666-50EA-4458-A575-8E2680FBD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8E245-BDAD-4E28-93B9-8B722BB47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790EE0-B423-46A9-82BE-AC2452260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4645E1-3647-49F5-884F-26FA4555D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01CEF-09D1-444D-91D5-9B268E2A9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64B40-8064-4C3D-B762-BDE9FFE16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BAA7-FF70-4D44-B19A-62910C8CB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A379D-D30E-4CCC-8C9B-7F5A6437D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D4356-F37F-473D-A35F-96B06F6E79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C3C66-3758-4E5F-86A3-0D4E8B1FF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E617F-F81D-4971-A065-BF12ACAE7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65549-2862-4C90-A984-5CE37FF46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defTabSz="873125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873125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r" defTabSz="873125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E47FF85-F6B3-489F-AD6E-45A3457D420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9134475" cy="6845300"/>
            <a:chOff x="0" y="0"/>
            <a:chExt cx="6329" cy="4214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6328" cy="4214"/>
            </a:xfrm>
            <a:prstGeom prst="rect">
              <a:avLst/>
            </a:prstGeom>
            <a:gradFill rotWithShape="0">
              <a:gsLst>
                <a:gs pos="0">
                  <a:srgbClr val="063DE8"/>
                </a:gs>
                <a:gs pos="100000">
                  <a:srgbClr val="063DE8">
                    <a:gamma/>
                    <a:shade val="2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30" name="Freeform 6"/>
            <p:cNvSpPr>
              <a:spLocks/>
            </p:cNvSpPr>
            <p:nvPr/>
          </p:nvSpPr>
          <p:spPr bwMode="auto">
            <a:xfrm>
              <a:off x="0" y="71"/>
              <a:ext cx="6329" cy="4072"/>
            </a:xfrm>
            <a:custGeom>
              <a:avLst/>
              <a:gdLst/>
              <a:ahLst/>
              <a:cxnLst>
                <a:cxn ang="0">
                  <a:pos x="1" y="3858"/>
                </a:cxn>
                <a:cxn ang="0">
                  <a:pos x="1" y="3906"/>
                </a:cxn>
                <a:cxn ang="0">
                  <a:pos x="6328" y="4012"/>
                </a:cxn>
                <a:cxn ang="0">
                  <a:pos x="6328" y="4071"/>
                </a:cxn>
                <a:cxn ang="0">
                  <a:pos x="1" y="59"/>
                </a:cxn>
                <a:cxn ang="0">
                  <a:pos x="1" y="105"/>
                </a:cxn>
                <a:cxn ang="0">
                  <a:pos x="6328" y="211"/>
                </a:cxn>
                <a:cxn ang="0">
                  <a:pos x="6328" y="270"/>
                </a:cxn>
                <a:cxn ang="0">
                  <a:pos x="1" y="375"/>
                </a:cxn>
                <a:cxn ang="0">
                  <a:pos x="1" y="422"/>
                </a:cxn>
                <a:cxn ang="0">
                  <a:pos x="6328" y="527"/>
                </a:cxn>
                <a:cxn ang="0">
                  <a:pos x="6328" y="586"/>
                </a:cxn>
                <a:cxn ang="0">
                  <a:pos x="1" y="692"/>
                </a:cxn>
                <a:cxn ang="0">
                  <a:pos x="1" y="738"/>
                </a:cxn>
                <a:cxn ang="0">
                  <a:pos x="6328" y="845"/>
                </a:cxn>
                <a:cxn ang="0">
                  <a:pos x="6328" y="904"/>
                </a:cxn>
                <a:cxn ang="0">
                  <a:pos x="1" y="1008"/>
                </a:cxn>
                <a:cxn ang="0">
                  <a:pos x="1" y="1055"/>
                </a:cxn>
                <a:cxn ang="0">
                  <a:pos x="6328" y="1161"/>
                </a:cxn>
                <a:cxn ang="0">
                  <a:pos x="6328" y="1219"/>
                </a:cxn>
                <a:cxn ang="0">
                  <a:pos x="1" y="1326"/>
                </a:cxn>
                <a:cxn ang="0">
                  <a:pos x="1" y="1372"/>
                </a:cxn>
                <a:cxn ang="0">
                  <a:pos x="6328" y="1477"/>
                </a:cxn>
                <a:cxn ang="0">
                  <a:pos x="6328" y="1536"/>
                </a:cxn>
                <a:cxn ang="0">
                  <a:pos x="1" y="1642"/>
                </a:cxn>
                <a:cxn ang="0">
                  <a:pos x="1" y="1689"/>
                </a:cxn>
                <a:cxn ang="0">
                  <a:pos x="6328" y="1794"/>
                </a:cxn>
                <a:cxn ang="0">
                  <a:pos x="6328" y="1853"/>
                </a:cxn>
                <a:cxn ang="0">
                  <a:pos x="1" y="1959"/>
                </a:cxn>
                <a:cxn ang="0">
                  <a:pos x="1" y="2005"/>
                </a:cxn>
                <a:cxn ang="0">
                  <a:pos x="6328" y="2112"/>
                </a:cxn>
                <a:cxn ang="0">
                  <a:pos x="6328" y="2169"/>
                </a:cxn>
                <a:cxn ang="0">
                  <a:pos x="1" y="2275"/>
                </a:cxn>
                <a:cxn ang="0">
                  <a:pos x="1" y="2322"/>
                </a:cxn>
                <a:cxn ang="0">
                  <a:pos x="6328" y="2427"/>
                </a:cxn>
                <a:cxn ang="0">
                  <a:pos x="6328" y="2487"/>
                </a:cxn>
                <a:cxn ang="0">
                  <a:pos x="1" y="2592"/>
                </a:cxn>
                <a:cxn ang="0">
                  <a:pos x="1" y="2639"/>
                </a:cxn>
                <a:cxn ang="0">
                  <a:pos x="6328" y="2744"/>
                </a:cxn>
                <a:cxn ang="0">
                  <a:pos x="6328" y="2803"/>
                </a:cxn>
                <a:cxn ang="0">
                  <a:pos x="1" y="2909"/>
                </a:cxn>
                <a:cxn ang="0">
                  <a:pos x="1" y="2955"/>
                </a:cxn>
                <a:cxn ang="0">
                  <a:pos x="6328" y="3061"/>
                </a:cxn>
                <a:cxn ang="0">
                  <a:pos x="6328" y="3119"/>
                </a:cxn>
                <a:cxn ang="0">
                  <a:pos x="1" y="3226"/>
                </a:cxn>
                <a:cxn ang="0">
                  <a:pos x="1" y="3272"/>
                </a:cxn>
                <a:cxn ang="0">
                  <a:pos x="6328" y="3378"/>
                </a:cxn>
                <a:cxn ang="0">
                  <a:pos x="6328" y="3436"/>
                </a:cxn>
                <a:cxn ang="0">
                  <a:pos x="1" y="3542"/>
                </a:cxn>
                <a:cxn ang="0">
                  <a:pos x="1" y="3589"/>
                </a:cxn>
                <a:cxn ang="0">
                  <a:pos x="6328" y="3695"/>
                </a:cxn>
                <a:cxn ang="0">
                  <a:pos x="6328" y="3754"/>
                </a:cxn>
              </a:cxnLst>
              <a:rect l="0" t="0" r="r" b="b"/>
              <a:pathLst>
                <a:path w="6329" h="4072">
                  <a:moveTo>
                    <a:pt x="6328" y="3801"/>
                  </a:moveTo>
                  <a:lnTo>
                    <a:pt x="1" y="3800"/>
                  </a:lnTo>
                  <a:lnTo>
                    <a:pt x="1" y="3858"/>
                  </a:lnTo>
                  <a:lnTo>
                    <a:pt x="6328" y="3858"/>
                  </a:lnTo>
                  <a:lnTo>
                    <a:pt x="6328" y="3905"/>
                  </a:lnTo>
                  <a:lnTo>
                    <a:pt x="1" y="3906"/>
                  </a:lnTo>
                  <a:lnTo>
                    <a:pt x="1" y="3964"/>
                  </a:lnTo>
                  <a:lnTo>
                    <a:pt x="6328" y="3964"/>
                  </a:lnTo>
                  <a:lnTo>
                    <a:pt x="6328" y="4012"/>
                  </a:lnTo>
                  <a:lnTo>
                    <a:pt x="1" y="4011"/>
                  </a:lnTo>
                  <a:lnTo>
                    <a:pt x="1" y="4071"/>
                  </a:lnTo>
                  <a:lnTo>
                    <a:pt x="6328" y="4071"/>
                  </a:lnTo>
                  <a:lnTo>
                    <a:pt x="6328" y="0"/>
                  </a:lnTo>
                  <a:lnTo>
                    <a:pt x="1" y="0"/>
                  </a:lnTo>
                  <a:lnTo>
                    <a:pt x="1" y="59"/>
                  </a:lnTo>
                  <a:lnTo>
                    <a:pt x="6328" y="58"/>
                  </a:lnTo>
                  <a:lnTo>
                    <a:pt x="6328" y="105"/>
                  </a:lnTo>
                  <a:lnTo>
                    <a:pt x="1" y="105"/>
                  </a:lnTo>
                  <a:lnTo>
                    <a:pt x="1" y="164"/>
                  </a:lnTo>
                  <a:lnTo>
                    <a:pt x="6328" y="165"/>
                  </a:lnTo>
                  <a:lnTo>
                    <a:pt x="6328" y="211"/>
                  </a:lnTo>
                  <a:lnTo>
                    <a:pt x="1" y="211"/>
                  </a:lnTo>
                  <a:lnTo>
                    <a:pt x="1" y="269"/>
                  </a:lnTo>
                  <a:lnTo>
                    <a:pt x="6328" y="270"/>
                  </a:lnTo>
                  <a:lnTo>
                    <a:pt x="6328" y="316"/>
                  </a:lnTo>
                  <a:lnTo>
                    <a:pt x="1" y="316"/>
                  </a:lnTo>
                  <a:lnTo>
                    <a:pt x="1" y="375"/>
                  </a:lnTo>
                  <a:lnTo>
                    <a:pt x="6328" y="375"/>
                  </a:lnTo>
                  <a:lnTo>
                    <a:pt x="6328" y="422"/>
                  </a:lnTo>
                  <a:lnTo>
                    <a:pt x="1" y="422"/>
                  </a:lnTo>
                  <a:lnTo>
                    <a:pt x="1" y="480"/>
                  </a:lnTo>
                  <a:lnTo>
                    <a:pt x="6328" y="481"/>
                  </a:lnTo>
                  <a:lnTo>
                    <a:pt x="6328" y="527"/>
                  </a:lnTo>
                  <a:lnTo>
                    <a:pt x="1" y="527"/>
                  </a:lnTo>
                  <a:lnTo>
                    <a:pt x="1" y="586"/>
                  </a:lnTo>
                  <a:lnTo>
                    <a:pt x="6328" y="586"/>
                  </a:lnTo>
                  <a:lnTo>
                    <a:pt x="6328" y="633"/>
                  </a:lnTo>
                  <a:lnTo>
                    <a:pt x="1" y="633"/>
                  </a:lnTo>
                  <a:lnTo>
                    <a:pt x="1" y="692"/>
                  </a:lnTo>
                  <a:lnTo>
                    <a:pt x="6328" y="692"/>
                  </a:lnTo>
                  <a:lnTo>
                    <a:pt x="6328" y="738"/>
                  </a:lnTo>
                  <a:lnTo>
                    <a:pt x="1" y="738"/>
                  </a:lnTo>
                  <a:lnTo>
                    <a:pt x="1" y="797"/>
                  </a:lnTo>
                  <a:lnTo>
                    <a:pt x="6328" y="798"/>
                  </a:lnTo>
                  <a:lnTo>
                    <a:pt x="6328" y="845"/>
                  </a:lnTo>
                  <a:lnTo>
                    <a:pt x="1" y="844"/>
                  </a:lnTo>
                  <a:lnTo>
                    <a:pt x="1" y="904"/>
                  </a:lnTo>
                  <a:lnTo>
                    <a:pt x="6328" y="904"/>
                  </a:lnTo>
                  <a:lnTo>
                    <a:pt x="6328" y="951"/>
                  </a:lnTo>
                  <a:lnTo>
                    <a:pt x="1" y="950"/>
                  </a:lnTo>
                  <a:lnTo>
                    <a:pt x="1" y="1008"/>
                  </a:lnTo>
                  <a:lnTo>
                    <a:pt x="6328" y="1009"/>
                  </a:lnTo>
                  <a:lnTo>
                    <a:pt x="6328" y="1055"/>
                  </a:lnTo>
                  <a:lnTo>
                    <a:pt x="1" y="1055"/>
                  </a:lnTo>
                  <a:lnTo>
                    <a:pt x="1" y="1114"/>
                  </a:lnTo>
                  <a:lnTo>
                    <a:pt x="6328" y="1114"/>
                  </a:lnTo>
                  <a:lnTo>
                    <a:pt x="6328" y="1161"/>
                  </a:lnTo>
                  <a:lnTo>
                    <a:pt x="1" y="1161"/>
                  </a:lnTo>
                  <a:lnTo>
                    <a:pt x="1" y="1219"/>
                  </a:lnTo>
                  <a:lnTo>
                    <a:pt x="6328" y="1219"/>
                  </a:lnTo>
                  <a:lnTo>
                    <a:pt x="6328" y="1266"/>
                  </a:lnTo>
                  <a:lnTo>
                    <a:pt x="1" y="1267"/>
                  </a:lnTo>
                  <a:lnTo>
                    <a:pt x="1" y="1326"/>
                  </a:lnTo>
                  <a:lnTo>
                    <a:pt x="6328" y="1325"/>
                  </a:lnTo>
                  <a:lnTo>
                    <a:pt x="6328" y="1372"/>
                  </a:lnTo>
                  <a:lnTo>
                    <a:pt x="1" y="1372"/>
                  </a:lnTo>
                  <a:lnTo>
                    <a:pt x="1" y="1431"/>
                  </a:lnTo>
                  <a:lnTo>
                    <a:pt x="6328" y="1430"/>
                  </a:lnTo>
                  <a:lnTo>
                    <a:pt x="6328" y="1477"/>
                  </a:lnTo>
                  <a:lnTo>
                    <a:pt x="1" y="1477"/>
                  </a:lnTo>
                  <a:lnTo>
                    <a:pt x="1" y="1536"/>
                  </a:lnTo>
                  <a:lnTo>
                    <a:pt x="6328" y="1536"/>
                  </a:lnTo>
                  <a:lnTo>
                    <a:pt x="6328" y="1583"/>
                  </a:lnTo>
                  <a:lnTo>
                    <a:pt x="1" y="1583"/>
                  </a:lnTo>
                  <a:lnTo>
                    <a:pt x="1" y="1642"/>
                  </a:lnTo>
                  <a:lnTo>
                    <a:pt x="6328" y="1643"/>
                  </a:lnTo>
                  <a:lnTo>
                    <a:pt x="6328" y="1689"/>
                  </a:lnTo>
                  <a:lnTo>
                    <a:pt x="1" y="1689"/>
                  </a:lnTo>
                  <a:lnTo>
                    <a:pt x="1" y="1748"/>
                  </a:lnTo>
                  <a:lnTo>
                    <a:pt x="6328" y="1748"/>
                  </a:lnTo>
                  <a:lnTo>
                    <a:pt x="6328" y="1794"/>
                  </a:lnTo>
                  <a:lnTo>
                    <a:pt x="1" y="1794"/>
                  </a:lnTo>
                  <a:lnTo>
                    <a:pt x="1" y="1853"/>
                  </a:lnTo>
                  <a:lnTo>
                    <a:pt x="6328" y="1853"/>
                  </a:lnTo>
                  <a:lnTo>
                    <a:pt x="6328" y="1900"/>
                  </a:lnTo>
                  <a:lnTo>
                    <a:pt x="1" y="1900"/>
                  </a:lnTo>
                  <a:lnTo>
                    <a:pt x="1" y="1959"/>
                  </a:lnTo>
                  <a:lnTo>
                    <a:pt x="6328" y="1958"/>
                  </a:lnTo>
                  <a:lnTo>
                    <a:pt x="6328" y="2005"/>
                  </a:lnTo>
                  <a:lnTo>
                    <a:pt x="1" y="2005"/>
                  </a:lnTo>
                  <a:lnTo>
                    <a:pt x="1" y="2065"/>
                  </a:lnTo>
                  <a:lnTo>
                    <a:pt x="6328" y="2064"/>
                  </a:lnTo>
                  <a:lnTo>
                    <a:pt x="6328" y="2112"/>
                  </a:lnTo>
                  <a:lnTo>
                    <a:pt x="1" y="2111"/>
                  </a:lnTo>
                  <a:lnTo>
                    <a:pt x="1" y="2169"/>
                  </a:lnTo>
                  <a:lnTo>
                    <a:pt x="6328" y="2169"/>
                  </a:lnTo>
                  <a:lnTo>
                    <a:pt x="6328" y="2216"/>
                  </a:lnTo>
                  <a:lnTo>
                    <a:pt x="1" y="2216"/>
                  </a:lnTo>
                  <a:lnTo>
                    <a:pt x="1" y="2275"/>
                  </a:lnTo>
                  <a:lnTo>
                    <a:pt x="6328" y="2275"/>
                  </a:lnTo>
                  <a:lnTo>
                    <a:pt x="6328" y="2322"/>
                  </a:lnTo>
                  <a:lnTo>
                    <a:pt x="1" y="2322"/>
                  </a:lnTo>
                  <a:lnTo>
                    <a:pt x="1" y="2381"/>
                  </a:lnTo>
                  <a:lnTo>
                    <a:pt x="6328" y="2381"/>
                  </a:lnTo>
                  <a:lnTo>
                    <a:pt x="6328" y="2427"/>
                  </a:lnTo>
                  <a:lnTo>
                    <a:pt x="1" y="2427"/>
                  </a:lnTo>
                  <a:lnTo>
                    <a:pt x="1" y="2487"/>
                  </a:lnTo>
                  <a:lnTo>
                    <a:pt x="6328" y="2487"/>
                  </a:lnTo>
                  <a:lnTo>
                    <a:pt x="6328" y="2533"/>
                  </a:lnTo>
                  <a:lnTo>
                    <a:pt x="1" y="2533"/>
                  </a:lnTo>
                  <a:lnTo>
                    <a:pt x="1" y="2592"/>
                  </a:lnTo>
                  <a:lnTo>
                    <a:pt x="6328" y="2592"/>
                  </a:lnTo>
                  <a:lnTo>
                    <a:pt x="6328" y="2639"/>
                  </a:lnTo>
                  <a:lnTo>
                    <a:pt x="1" y="2639"/>
                  </a:lnTo>
                  <a:lnTo>
                    <a:pt x="1" y="2698"/>
                  </a:lnTo>
                  <a:lnTo>
                    <a:pt x="6328" y="2697"/>
                  </a:lnTo>
                  <a:lnTo>
                    <a:pt x="6328" y="2744"/>
                  </a:lnTo>
                  <a:lnTo>
                    <a:pt x="1" y="2744"/>
                  </a:lnTo>
                  <a:lnTo>
                    <a:pt x="1" y="2803"/>
                  </a:lnTo>
                  <a:lnTo>
                    <a:pt x="6328" y="2803"/>
                  </a:lnTo>
                  <a:lnTo>
                    <a:pt x="6328" y="2851"/>
                  </a:lnTo>
                  <a:lnTo>
                    <a:pt x="0" y="2851"/>
                  </a:lnTo>
                  <a:lnTo>
                    <a:pt x="1" y="2909"/>
                  </a:lnTo>
                  <a:lnTo>
                    <a:pt x="6328" y="2908"/>
                  </a:lnTo>
                  <a:lnTo>
                    <a:pt x="6328" y="2955"/>
                  </a:lnTo>
                  <a:lnTo>
                    <a:pt x="1" y="2955"/>
                  </a:lnTo>
                  <a:lnTo>
                    <a:pt x="1" y="3014"/>
                  </a:lnTo>
                  <a:lnTo>
                    <a:pt x="6328" y="3014"/>
                  </a:lnTo>
                  <a:lnTo>
                    <a:pt x="6328" y="3061"/>
                  </a:lnTo>
                  <a:lnTo>
                    <a:pt x="1" y="3061"/>
                  </a:lnTo>
                  <a:lnTo>
                    <a:pt x="1" y="3119"/>
                  </a:lnTo>
                  <a:lnTo>
                    <a:pt x="6328" y="3119"/>
                  </a:lnTo>
                  <a:lnTo>
                    <a:pt x="6328" y="3166"/>
                  </a:lnTo>
                  <a:lnTo>
                    <a:pt x="1" y="3166"/>
                  </a:lnTo>
                  <a:lnTo>
                    <a:pt x="1" y="3226"/>
                  </a:lnTo>
                  <a:lnTo>
                    <a:pt x="6328" y="3225"/>
                  </a:lnTo>
                  <a:lnTo>
                    <a:pt x="6328" y="3272"/>
                  </a:lnTo>
                  <a:lnTo>
                    <a:pt x="1" y="3272"/>
                  </a:lnTo>
                  <a:lnTo>
                    <a:pt x="1" y="3331"/>
                  </a:lnTo>
                  <a:lnTo>
                    <a:pt x="6328" y="3332"/>
                  </a:lnTo>
                  <a:lnTo>
                    <a:pt x="6328" y="3378"/>
                  </a:lnTo>
                  <a:lnTo>
                    <a:pt x="1" y="3378"/>
                  </a:lnTo>
                  <a:lnTo>
                    <a:pt x="1" y="3437"/>
                  </a:lnTo>
                  <a:lnTo>
                    <a:pt x="6328" y="3436"/>
                  </a:lnTo>
                  <a:lnTo>
                    <a:pt x="6328" y="3484"/>
                  </a:lnTo>
                  <a:lnTo>
                    <a:pt x="1" y="3484"/>
                  </a:lnTo>
                  <a:lnTo>
                    <a:pt x="1" y="3542"/>
                  </a:lnTo>
                  <a:lnTo>
                    <a:pt x="6328" y="3543"/>
                  </a:lnTo>
                  <a:lnTo>
                    <a:pt x="6328" y="3590"/>
                  </a:lnTo>
                  <a:lnTo>
                    <a:pt x="1" y="3589"/>
                  </a:lnTo>
                  <a:lnTo>
                    <a:pt x="1" y="3648"/>
                  </a:lnTo>
                  <a:lnTo>
                    <a:pt x="6328" y="3648"/>
                  </a:lnTo>
                  <a:lnTo>
                    <a:pt x="6328" y="3695"/>
                  </a:lnTo>
                  <a:lnTo>
                    <a:pt x="1" y="3695"/>
                  </a:lnTo>
                  <a:lnTo>
                    <a:pt x="1" y="3754"/>
                  </a:lnTo>
                  <a:lnTo>
                    <a:pt x="6328" y="3754"/>
                  </a:lnTo>
                  <a:lnTo>
                    <a:pt x="6328" y="3801"/>
                  </a:lnTo>
                </a:path>
              </a:pathLst>
            </a:custGeom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87312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4963" indent="-33496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27075" indent="-277813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17600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65275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113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685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257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829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40163" indent="-223838" algn="l" defTabSz="8731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158383" y="883978"/>
            <a:ext cx="8812212" cy="12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312" tIns="42862" rIns="87312" bIns="42862">
            <a:spAutoFit/>
          </a:bodyPr>
          <a:lstStyle/>
          <a:p>
            <a:pPr algn="ctr" defTabSz="815975">
              <a:spcBef>
                <a:spcPct val="0"/>
              </a:spcBef>
              <a:buClrTx/>
              <a:buSzTx/>
              <a:buFontTx/>
              <a:buNone/>
              <a:tabLst>
                <a:tab pos="21145500" algn="l"/>
              </a:tabLst>
            </a:pPr>
            <a:r>
              <a:rPr lang="en-US" sz="2500" dirty="0" smtClean="0">
                <a:solidFill>
                  <a:srgbClr val="FFFF00"/>
                </a:solidFill>
              </a:rPr>
              <a:t>Morphology and Spatial Distribution of Cinder Cones at Newberry Volcano, Oregon:  Implications for Relative Ages and Structural Control on Eruptive Process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354013" y="2596645"/>
            <a:ext cx="85026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8900" tIns="42862" rIns="88900" bIns="42862"/>
          <a:lstStyle/>
          <a:p>
            <a:pPr marL="334963" indent="-334963" algn="ctr" defTabSz="873125">
              <a:spcBef>
                <a:spcPct val="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Steve </a:t>
            </a:r>
            <a:r>
              <a:rPr lang="en-US" sz="2000" dirty="0" smtClean="0">
                <a:solidFill>
                  <a:schemeClr val="tx2"/>
                </a:solidFill>
              </a:rPr>
              <a:t>Taylor</a:t>
            </a:r>
            <a:endParaRPr lang="en-US" sz="2000" dirty="0">
              <a:solidFill>
                <a:srgbClr val="FFFF00"/>
              </a:solidFill>
            </a:endParaRPr>
          </a:p>
          <a:p>
            <a:pPr marL="334963" indent="-334963" algn="ctr" defTabSz="873125">
              <a:spcBef>
                <a:spcPct val="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Earth and Physical Sciences Department 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Western Oregon University</a:t>
            </a:r>
          </a:p>
          <a:p>
            <a:pPr marL="334963" indent="-334963" algn="ctr" defTabSz="873125">
              <a:spcBef>
                <a:spcPct val="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Monmouth, Oregon  97361</a:t>
            </a:r>
          </a:p>
        </p:txBody>
      </p:sp>
      <p:pic>
        <p:nvPicPr>
          <p:cNvPr id="307204" name="Picture 4" descr="wou_earthsc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925" y="4233863"/>
            <a:ext cx="475297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photo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8425"/>
            <a:ext cx="8894763" cy="6670675"/>
          </a:xfrm>
          <a:prstGeom prst="rect">
            <a:avLst/>
          </a:prstGeom>
          <a:noFill/>
        </p:spPr>
      </p:pic>
      <p:sp>
        <p:nvSpPr>
          <p:cNvPr id="391174" name="Line 6"/>
          <p:cNvSpPr>
            <a:spLocks noChangeShapeType="1"/>
          </p:cNvSpPr>
          <p:nvPr/>
        </p:nvSpPr>
        <p:spPr bwMode="auto">
          <a:xfrm>
            <a:off x="3560763" y="5213350"/>
            <a:ext cx="16668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2825" y="1174282"/>
            <a:ext cx="4110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Lava Butte: Poster child of cone youth…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11150" y="2805113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GEOMORPHIC ANALYSIS OF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CINDER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859661" y="3701486"/>
            <a:ext cx="7330831" cy="2808729"/>
            <a:chOff x="859661" y="3701486"/>
            <a:chExt cx="7330831" cy="2808729"/>
          </a:xfrm>
        </p:grpSpPr>
        <p:pic>
          <p:nvPicPr>
            <p:cNvPr id="4689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069" t="4395" r="588"/>
            <a:stretch>
              <a:fillRect/>
            </a:stretch>
          </p:blipFill>
          <p:spPr bwMode="auto">
            <a:xfrm>
              <a:off x="859661" y="3701486"/>
              <a:ext cx="7330831" cy="275956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1934785" y="5733502"/>
              <a:ext cx="2846567" cy="77671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727075" marR="0" indent="-277813" algn="l" defTabSz="87312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947984" y="5132672"/>
              <a:ext cx="1914525" cy="912162"/>
              <a:chOff x="1815123" y="4952918"/>
              <a:chExt cx="1914525" cy="912162"/>
            </a:xfrm>
          </p:grpSpPr>
          <p:sp>
            <p:nvSpPr>
              <p:cNvPr id="10247" name="Text Box 11"/>
              <p:cNvSpPr txBox="1">
                <a:spLocks noChangeArrowheads="1"/>
              </p:cNvSpPr>
              <p:nvPr/>
            </p:nvSpPr>
            <p:spPr bwMode="auto">
              <a:xfrm rot="1140000">
                <a:off x="1837466" y="4952918"/>
                <a:ext cx="836512" cy="42832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marL="277813" indent="-277813" defTabSz="873125"/>
                <a:r>
                  <a:rPr lang="en-US" sz="2200" i="1" dirty="0"/>
                  <a:t>Time</a:t>
                </a:r>
              </a:p>
            </p:txBody>
          </p:sp>
          <p:sp>
            <p:nvSpPr>
              <p:cNvPr id="10248" name="Line 12"/>
              <p:cNvSpPr>
                <a:spLocks noChangeShapeType="1"/>
              </p:cNvSpPr>
              <p:nvPr/>
            </p:nvSpPr>
            <p:spPr bwMode="auto">
              <a:xfrm>
                <a:off x="1815123" y="5230080"/>
                <a:ext cx="1914525" cy="635000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</p:grp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328628" y="297843"/>
            <a:ext cx="8611717" cy="489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77813" indent="-277813" defTabSz="873125"/>
            <a:r>
              <a:rPr lang="en-US" sz="2600" dirty="0"/>
              <a:t>Cinder Cone </a:t>
            </a:r>
            <a:r>
              <a:rPr lang="en-US" sz="2600" dirty="0" smtClean="0"/>
              <a:t>Morphology and Degradation </a:t>
            </a:r>
            <a:r>
              <a:rPr lang="en-US" sz="2600" dirty="0"/>
              <a:t>Over Time</a:t>
            </a: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6014915" y="3218839"/>
            <a:ext cx="2810386" cy="1339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77813" indent="-277813" defTabSz="873125">
              <a:buClr>
                <a:srgbClr val="000000"/>
              </a:buClr>
              <a:buFontTx/>
              <a:buChar char="•"/>
            </a:pPr>
            <a:r>
              <a:rPr lang="en-US" sz="1400" dirty="0"/>
              <a:t>Cone </a:t>
            </a:r>
            <a:r>
              <a:rPr lang="en-US" sz="1400" dirty="0" smtClean="0"/>
              <a:t>Relief Decreases</a:t>
            </a:r>
            <a:endParaRPr lang="en-US" sz="1400" dirty="0"/>
          </a:p>
          <a:p>
            <a:pPr marL="277813" indent="-277813" defTabSz="873125">
              <a:buClr>
                <a:srgbClr val="000000"/>
              </a:buClr>
              <a:buFontTx/>
              <a:buChar char="•"/>
            </a:pPr>
            <a:r>
              <a:rPr lang="en-US" sz="1400" dirty="0"/>
              <a:t>Cone Slope </a:t>
            </a:r>
            <a:r>
              <a:rPr lang="en-US" sz="1400" dirty="0" smtClean="0"/>
              <a:t>Decreases</a:t>
            </a:r>
          </a:p>
          <a:p>
            <a:pPr marL="277813" indent="-277813" defTabSz="873125">
              <a:buClr>
                <a:srgbClr val="000000"/>
              </a:buClr>
              <a:buFontTx/>
              <a:buChar char="•"/>
            </a:pPr>
            <a:r>
              <a:rPr lang="en-US" sz="1400" dirty="0" err="1" smtClean="0"/>
              <a:t>Hco</a:t>
            </a:r>
            <a:r>
              <a:rPr lang="en-US" sz="1400" dirty="0" smtClean="0"/>
              <a:t>/</a:t>
            </a:r>
            <a:r>
              <a:rPr lang="en-US" sz="1400" dirty="0" err="1" smtClean="0"/>
              <a:t>Wco</a:t>
            </a:r>
            <a:r>
              <a:rPr lang="en-US" sz="1400" dirty="0" smtClean="0"/>
              <a:t> Ratio Decreases</a:t>
            </a:r>
          </a:p>
          <a:p>
            <a:pPr marL="277813" indent="-277813" defTabSz="873125">
              <a:buClr>
                <a:srgbClr val="000000"/>
              </a:buClr>
              <a:buFontTx/>
              <a:buChar char="•"/>
            </a:pPr>
            <a:r>
              <a:rPr lang="en-US" sz="1400" dirty="0" smtClean="0"/>
              <a:t>Loss of </a:t>
            </a:r>
            <a:r>
              <a:rPr lang="en-US" sz="1400" dirty="0" smtClean="0"/>
              <a:t>Cater </a:t>
            </a:r>
            <a:r>
              <a:rPr lang="en-US" sz="1400" dirty="0" smtClean="0"/>
              <a:t>D</a:t>
            </a:r>
            <a:r>
              <a:rPr lang="en-US" sz="1400" dirty="0" smtClean="0"/>
              <a:t>efinition</a:t>
            </a:r>
            <a:endParaRPr lang="en-US" sz="1400" dirty="0"/>
          </a:p>
          <a:p>
            <a:pPr marL="277813" indent="-277813" defTabSz="873125">
              <a:buClr>
                <a:srgbClr val="000000"/>
              </a:buClr>
              <a:buFontTx/>
              <a:buChar char="•"/>
            </a:pPr>
            <a:r>
              <a:rPr lang="en-US" sz="1400" dirty="0"/>
              <a:t>Increased Drainage Density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6534043" y="6301643"/>
            <a:ext cx="2042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(Valentine </a:t>
            </a:r>
            <a:r>
              <a:rPr lang="en-US" sz="1400" dirty="0"/>
              <a:t>et al., </a:t>
            </a:r>
            <a:r>
              <a:rPr lang="en-US" sz="1400" dirty="0" smtClean="0"/>
              <a:t>2006)</a:t>
            </a:r>
            <a:endParaRPr lang="en-US" sz="14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594319" y="1148862"/>
            <a:ext cx="3391877" cy="1789723"/>
            <a:chOff x="1195754" y="1148862"/>
            <a:chExt cx="3391877" cy="1789723"/>
          </a:xfrm>
        </p:grpSpPr>
        <p:grpSp>
          <p:nvGrpSpPr>
            <p:cNvPr id="38" name="Group 37"/>
            <p:cNvGrpSpPr/>
            <p:nvPr/>
          </p:nvGrpSpPr>
          <p:grpSpPr>
            <a:xfrm>
              <a:off x="3470031" y="1703754"/>
              <a:ext cx="1117600" cy="1234831"/>
              <a:chOff x="3470031" y="1703754"/>
              <a:chExt cx="1117600" cy="1234831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505200" y="2051539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</a:t>
                </a: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3516923" y="1781909"/>
                <a:ext cx="1024128" cy="1101968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27075" marR="0" indent="-277813" algn="l" defTabSz="873125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3470031" y="1703754"/>
                <a:ext cx="1117600" cy="1234831"/>
              </a:xfrm>
              <a:custGeom>
                <a:avLst/>
                <a:gdLst>
                  <a:gd name="connsiteX0" fmla="*/ 132861 w 1117600"/>
                  <a:gd name="connsiteY0" fmla="*/ 234461 h 1234831"/>
                  <a:gd name="connsiteX1" fmla="*/ 211015 w 1117600"/>
                  <a:gd name="connsiteY1" fmla="*/ 296984 h 1234831"/>
                  <a:gd name="connsiteX2" fmla="*/ 422031 w 1117600"/>
                  <a:gd name="connsiteY2" fmla="*/ 164123 h 1234831"/>
                  <a:gd name="connsiteX3" fmla="*/ 640861 w 1117600"/>
                  <a:gd name="connsiteY3" fmla="*/ 164123 h 1234831"/>
                  <a:gd name="connsiteX4" fmla="*/ 844061 w 1117600"/>
                  <a:gd name="connsiteY4" fmla="*/ 234461 h 1234831"/>
                  <a:gd name="connsiteX5" fmla="*/ 984738 w 1117600"/>
                  <a:gd name="connsiteY5" fmla="*/ 445477 h 1234831"/>
                  <a:gd name="connsiteX6" fmla="*/ 1023815 w 1117600"/>
                  <a:gd name="connsiteY6" fmla="*/ 719015 h 1234831"/>
                  <a:gd name="connsiteX7" fmla="*/ 898769 w 1117600"/>
                  <a:gd name="connsiteY7" fmla="*/ 945661 h 1234831"/>
                  <a:gd name="connsiteX8" fmla="*/ 758092 w 1117600"/>
                  <a:gd name="connsiteY8" fmla="*/ 1078523 h 1234831"/>
                  <a:gd name="connsiteX9" fmla="*/ 492369 w 1117600"/>
                  <a:gd name="connsiteY9" fmla="*/ 1117600 h 1234831"/>
                  <a:gd name="connsiteX10" fmla="*/ 336061 w 1117600"/>
                  <a:gd name="connsiteY10" fmla="*/ 1055077 h 1234831"/>
                  <a:gd name="connsiteX11" fmla="*/ 179754 w 1117600"/>
                  <a:gd name="connsiteY11" fmla="*/ 937846 h 1234831"/>
                  <a:gd name="connsiteX12" fmla="*/ 101600 w 1117600"/>
                  <a:gd name="connsiteY12" fmla="*/ 742461 h 1234831"/>
                  <a:gd name="connsiteX13" fmla="*/ 78154 w 1117600"/>
                  <a:gd name="connsiteY13" fmla="*/ 679938 h 1234831"/>
                  <a:gd name="connsiteX14" fmla="*/ 78154 w 1117600"/>
                  <a:gd name="connsiteY14" fmla="*/ 656492 h 1234831"/>
                  <a:gd name="connsiteX15" fmla="*/ 0 w 1117600"/>
                  <a:gd name="connsiteY15" fmla="*/ 656492 h 1234831"/>
                  <a:gd name="connsiteX16" fmla="*/ 39077 w 1117600"/>
                  <a:gd name="connsiteY16" fmla="*/ 851877 h 1234831"/>
                  <a:gd name="connsiteX17" fmla="*/ 164123 w 1117600"/>
                  <a:gd name="connsiteY17" fmla="*/ 1101969 h 1234831"/>
                  <a:gd name="connsiteX18" fmla="*/ 484554 w 1117600"/>
                  <a:gd name="connsiteY18" fmla="*/ 1234831 h 1234831"/>
                  <a:gd name="connsiteX19" fmla="*/ 758092 w 1117600"/>
                  <a:gd name="connsiteY19" fmla="*/ 1227015 h 1234831"/>
                  <a:gd name="connsiteX20" fmla="*/ 1008184 w 1117600"/>
                  <a:gd name="connsiteY20" fmla="*/ 1062892 h 1234831"/>
                  <a:gd name="connsiteX21" fmla="*/ 1109784 w 1117600"/>
                  <a:gd name="connsiteY21" fmla="*/ 750277 h 1234831"/>
                  <a:gd name="connsiteX22" fmla="*/ 1117600 w 1117600"/>
                  <a:gd name="connsiteY22" fmla="*/ 500184 h 1234831"/>
                  <a:gd name="connsiteX23" fmla="*/ 1023815 w 1117600"/>
                  <a:gd name="connsiteY23" fmla="*/ 265723 h 1234831"/>
                  <a:gd name="connsiteX24" fmla="*/ 836246 w 1117600"/>
                  <a:gd name="connsiteY24" fmla="*/ 78154 h 1234831"/>
                  <a:gd name="connsiteX25" fmla="*/ 578338 w 1117600"/>
                  <a:gd name="connsiteY25" fmla="*/ 0 h 1234831"/>
                  <a:gd name="connsiteX26" fmla="*/ 226646 w 1117600"/>
                  <a:gd name="connsiteY26" fmla="*/ 109415 h 1234831"/>
                  <a:gd name="connsiteX27" fmla="*/ 132861 w 1117600"/>
                  <a:gd name="connsiteY27" fmla="*/ 234461 h 123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17600" h="1234831">
                    <a:moveTo>
                      <a:pt x="132861" y="234461"/>
                    </a:moveTo>
                    <a:lnTo>
                      <a:pt x="211015" y="296984"/>
                    </a:lnTo>
                    <a:lnTo>
                      <a:pt x="422031" y="164123"/>
                    </a:lnTo>
                    <a:lnTo>
                      <a:pt x="640861" y="164123"/>
                    </a:lnTo>
                    <a:lnTo>
                      <a:pt x="844061" y="234461"/>
                    </a:lnTo>
                    <a:lnTo>
                      <a:pt x="984738" y="445477"/>
                    </a:lnTo>
                    <a:lnTo>
                      <a:pt x="1023815" y="719015"/>
                    </a:lnTo>
                    <a:lnTo>
                      <a:pt x="898769" y="945661"/>
                    </a:lnTo>
                    <a:lnTo>
                      <a:pt x="758092" y="1078523"/>
                    </a:lnTo>
                    <a:lnTo>
                      <a:pt x="492369" y="1117600"/>
                    </a:lnTo>
                    <a:lnTo>
                      <a:pt x="336061" y="1055077"/>
                    </a:lnTo>
                    <a:lnTo>
                      <a:pt x="179754" y="937846"/>
                    </a:lnTo>
                    <a:lnTo>
                      <a:pt x="101600" y="742461"/>
                    </a:lnTo>
                    <a:lnTo>
                      <a:pt x="78154" y="679938"/>
                    </a:lnTo>
                    <a:lnTo>
                      <a:pt x="78154" y="656492"/>
                    </a:lnTo>
                    <a:lnTo>
                      <a:pt x="0" y="656492"/>
                    </a:lnTo>
                    <a:lnTo>
                      <a:pt x="39077" y="851877"/>
                    </a:lnTo>
                    <a:lnTo>
                      <a:pt x="164123" y="1101969"/>
                    </a:lnTo>
                    <a:lnTo>
                      <a:pt x="484554" y="1234831"/>
                    </a:lnTo>
                    <a:lnTo>
                      <a:pt x="758092" y="1227015"/>
                    </a:lnTo>
                    <a:lnTo>
                      <a:pt x="1008184" y="1062892"/>
                    </a:lnTo>
                    <a:lnTo>
                      <a:pt x="1109784" y="750277"/>
                    </a:lnTo>
                    <a:lnTo>
                      <a:pt x="1117600" y="500184"/>
                    </a:lnTo>
                    <a:lnTo>
                      <a:pt x="1023815" y="265723"/>
                    </a:lnTo>
                    <a:lnTo>
                      <a:pt x="836246" y="78154"/>
                    </a:lnTo>
                    <a:lnTo>
                      <a:pt x="578338" y="0"/>
                    </a:lnTo>
                    <a:lnTo>
                      <a:pt x="226646" y="109415"/>
                    </a:lnTo>
                    <a:lnTo>
                      <a:pt x="132861" y="23446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27075" marR="0" indent="-277813" algn="l" defTabSz="873125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Freeform 16"/>
            <p:cNvSpPr/>
            <p:nvPr/>
          </p:nvSpPr>
          <p:spPr bwMode="auto">
            <a:xfrm>
              <a:off x="1195754" y="1484923"/>
              <a:ext cx="2813538" cy="867508"/>
            </a:xfrm>
            <a:custGeom>
              <a:avLst/>
              <a:gdLst>
                <a:gd name="connsiteX0" fmla="*/ 0 w 2813538"/>
                <a:gd name="connsiteY0" fmla="*/ 867508 h 867508"/>
                <a:gd name="connsiteX1" fmla="*/ 828431 w 2813538"/>
                <a:gd name="connsiteY1" fmla="*/ 0 h 867508"/>
                <a:gd name="connsiteX2" fmla="*/ 1961661 w 2813538"/>
                <a:gd name="connsiteY2" fmla="*/ 0 h 867508"/>
                <a:gd name="connsiteX3" fmla="*/ 2813538 w 2813538"/>
                <a:gd name="connsiteY3" fmla="*/ 867508 h 867508"/>
                <a:gd name="connsiteX4" fmla="*/ 0 w 2813538"/>
                <a:gd name="connsiteY4" fmla="*/ 867508 h 86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538" h="867508">
                  <a:moveTo>
                    <a:pt x="0" y="867508"/>
                  </a:moveTo>
                  <a:lnTo>
                    <a:pt x="828431" y="0"/>
                  </a:lnTo>
                  <a:lnTo>
                    <a:pt x="1961661" y="0"/>
                  </a:lnTo>
                  <a:lnTo>
                    <a:pt x="2813538" y="867508"/>
                  </a:lnTo>
                  <a:lnTo>
                    <a:pt x="0" y="867508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727075" marR="0" indent="-277813" algn="l" defTabSz="87312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44618" y="1148862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Wcr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56339" y="1746739"/>
              <a:ext cx="5709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Hco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36802" y="2414953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W</a:t>
              </a:r>
              <a:r>
                <a:rPr lang="en-US" dirty="0" err="1" smtClean="0"/>
                <a:t>co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3"/>
            </p:cNvCxnSpPr>
            <p:nvPr/>
          </p:nvCxnSpPr>
          <p:spPr bwMode="auto">
            <a:xfrm>
              <a:off x="2954279" y="2584230"/>
              <a:ext cx="1094090" cy="266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254433" y="2595953"/>
              <a:ext cx="1094090" cy="2662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2848772" y="1305169"/>
              <a:ext cx="253936" cy="124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2149296" y="1301261"/>
              <a:ext cx="253936" cy="124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 flipV="1">
              <a:off x="2516619" y="1676400"/>
              <a:ext cx="253936" cy="124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 flipV="1">
              <a:off x="2512712" y="2172677"/>
              <a:ext cx="253936" cy="124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5603584" y="1305166"/>
            <a:ext cx="2486578" cy="108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Wcr</a:t>
            </a:r>
            <a:r>
              <a:rPr lang="en-US" sz="1400" dirty="0" smtClean="0"/>
              <a:t> = crater diameter</a:t>
            </a:r>
          </a:p>
          <a:p>
            <a:r>
              <a:rPr lang="en-US" sz="1400" dirty="0" err="1" smtClean="0"/>
              <a:t>Wco</a:t>
            </a:r>
            <a:r>
              <a:rPr lang="en-US" sz="1400" dirty="0" smtClean="0"/>
              <a:t> = cone basal diameter</a:t>
            </a:r>
          </a:p>
          <a:p>
            <a:r>
              <a:rPr lang="en-US" sz="1400" dirty="0" err="1" smtClean="0"/>
              <a:t>Hco</a:t>
            </a:r>
            <a:r>
              <a:rPr lang="en-US" sz="1400" dirty="0" smtClean="0"/>
              <a:t> = cone height</a:t>
            </a:r>
          </a:p>
          <a:p>
            <a:r>
              <a:rPr lang="en-US" sz="1400" dirty="0" smtClean="0"/>
              <a:t>S = average cone slope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-93765" y="3055785"/>
            <a:ext cx="580681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7075" indent="-277813" defTabSz="873125">
              <a:buClr>
                <a:schemeClr val="accent1"/>
              </a:buClr>
            </a:pPr>
            <a:r>
              <a:rPr lang="en-US" dirty="0" smtClean="0"/>
              <a:t>MASS WASTING AND SLOPE WASH PROCESSES:</a:t>
            </a:r>
          </a:p>
          <a:p>
            <a:pPr marL="727075" indent="-277813" defTabSz="873125">
              <a:buClr>
                <a:schemeClr val="accent1"/>
              </a:buClr>
            </a:pPr>
            <a:r>
              <a:rPr lang="en-US" dirty="0" smtClean="0"/>
              <a:t>Transfer primary cone mass to debris apron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99906" y="2395417"/>
            <a:ext cx="2794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27075" indent="-277813" defTabSz="873125">
              <a:buClr>
                <a:schemeClr val="accent1"/>
              </a:buClr>
              <a:buSzPct val="150000"/>
            </a:pPr>
            <a:r>
              <a:rPr lang="en-US" sz="1400" dirty="0" smtClean="0"/>
              <a:t>(</a:t>
            </a:r>
            <a:r>
              <a:rPr lang="en-US" sz="1400" dirty="0" err="1" smtClean="0"/>
              <a:t>Dohrenwend</a:t>
            </a:r>
            <a:r>
              <a:rPr lang="en-US" sz="1400" dirty="0" smtClean="0"/>
              <a:t> et al., 1986)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273541" y="961290"/>
            <a:ext cx="8628185" cy="78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69640" y="2919046"/>
            <a:ext cx="8628185" cy="78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269637" y="6686061"/>
            <a:ext cx="8628185" cy="78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912813"/>
            <a:ext cx="404018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55575" y="-46038"/>
            <a:ext cx="8736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 smtClean="0"/>
              <a:t>Cone Alignment</a:t>
            </a:r>
            <a:r>
              <a:rPr lang="en-US" sz="2800" dirty="0" smtClean="0"/>
              <a:t> </a:t>
            </a:r>
            <a:r>
              <a:rPr lang="en-US" sz="2800" dirty="0"/>
              <a:t>Via </a:t>
            </a:r>
            <a:r>
              <a:rPr lang="en-US" sz="2800" dirty="0" smtClean="0"/>
              <a:t>Fracture-Related </a:t>
            </a:r>
            <a:r>
              <a:rPr lang="en-US" sz="2800" dirty="0"/>
              <a:t>Plumbing </a:t>
            </a:r>
          </a:p>
        </p:txBody>
      </p:sp>
      <p:pic>
        <p:nvPicPr>
          <p:cNvPr id="1331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" y="4246563"/>
            <a:ext cx="4316413" cy="2611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964113" y="1314450"/>
            <a:ext cx="3857625" cy="4456113"/>
            <a:chOff x="63" y="1002"/>
            <a:chExt cx="2154" cy="2488"/>
          </a:xfrm>
        </p:grpSpPr>
        <p:grpSp>
          <p:nvGrpSpPr>
            <p:cNvPr id="3" name="Group 5"/>
            <p:cNvGrpSpPr>
              <a:grpSpLocks noChangeAspect="1"/>
            </p:cNvGrpSpPr>
            <p:nvPr/>
          </p:nvGrpSpPr>
          <p:grpSpPr bwMode="auto">
            <a:xfrm>
              <a:off x="63" y="1002"/>
              <a:ext cx="2154" cy="2488"/>
              <a:chOff x="3606" y="509"/>
              <a:chExt cx="2154" cy="2488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3606" y="509"/>
                <a:ext cx="2154" cy="2488"/>
                <a:chOff x="3606" y="509"/>
                <a:chExt cx="2154" cy="2488"/>
              </a:xfrm>
            </p:grpSpPr>
            <p:pic>
              <p:nvPicPr>
                <p:cNvPr id="13329" name="Picture 7" descr="Newberry regional geo ma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27437" t="18581" r="22282" b="23489"/>
                <a:stretch>
                  <a:fillRect/>
                </a:stretch>
              </p:blipFill>
              <p:spPr bwMode="auto">
                <a:xfrm>
                  <a:off x="3643" y="701"/>
                  <a:ext cx="2015" cy="22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330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767" y="509"/>
                  <a:ext cx="993" cy="56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1" name="Rectangle 9"/>
                <p:cNvSpPr>
                  <a:spLocks noChangeAspect="1" noChangeArrowheads="1"/>
                </p:cNvSpPr>
                <p:nvPr/>
              </p:nvSpPr>
              <p:spPr bwMode="auto">
                <a:xfrm>
                  <a:off x="4508" y="2721"/>
                  <a:ext cx="142" cy="259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2" name="Rectangle 10"/>
                <p:cNvSpPr>
                  <a:spLocks noChangeAspect="1" noChangeArrowheads="1"/>
                </p:cNvSpPr>
                <p:nvPr/>
              </p:nvSpPr>
              <p:spPr bwMode="auto">
                <a:xfrm>
                  <a:off x="4141" y="2187"/>
                  <a:ext cx="100" cy="192"/>
                </a:xfrm>
                <a:prstGeom prst="rect">
                  <a:avLst/>
                </a:prstGeom>
                <a:solidFill>
                  <a:srgbClr val="FFDA3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3" name="Rectangle 11"/>
                <p:cNvSpPr>
                  <a:spLocks noChangeAspect="1" noChangeArrowheads="1"/>
                </p:cNvSpPr>
                <p:nvPr/>
              </p:nvSpPr>
              <p:spPr bwMode="auto">
                <a:xfrm>
                  <a:off x="5459" y="1311"/>
                  <a:ext cx="301" cy="675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4" name="Rectangle 12"/>
                <p:cNvSpPr>
                  <a:spLocks noChangeAspect="1" noChangeArrowheads="1"/>
                </p:cNvSpPr>
                <p:nvPr/>
              </p:nvSpPr>
              <p:spPr bwMode="auto">
                <a:xfrm>
                  <a:off x="3606" y="2454"/>
                  <a:ext cx="59" cy="543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5" name="Rectangle 13"/>
                <p:cNvSpPr>
                  <a:spLocks noChangeAspect="1" noChangeArrowheads="1"/>
                </p:cNvSpPr>
                <p:nvPr/>
              </p:nvSpPr>
              <p:spPr bwMode="auto">
                <a:xfrm>
                  <a:off x="3615" y="1110"/>
                  <a:ext cx="142" cy="368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6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3640" y="1402"/>
                  <a:ext cx="217" cy="66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7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3615" y="2154"/>
                  <a:ext cx="217" cy="317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13338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757" y="935"/>
                  <a:ext cx="166" cy="134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13328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640" y="693"/>
                <a:ext cx="2003" cy="2296"/>
              </a:xfrm>
              <a:prstGeom prst="rect">
                <a:avLst/>
              </a:prstGeom>
              <a:noFill/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321" name="Line 18"/>
            <p:cNvSpPr>
              <a:spLocks noChangeAspect="1" noChangeShapeType="1"/>
            </p:cNvSpPr>
            <p:nvPr/>
          </p:nvSpPr>
          <p:spPr bwMode="auto">
            <a:xfrm flipV="1">
              <a:off x="180" y="2764"/>
              <a:ext cx="112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22" name="Line 19"/>
            <p:cNvSpPr>
              <a:spLocks noChangeAspect="1" noChangeShapeType="1"/>
            </p:cNvSpPr>
            <p:nvPr/>
          </p:nvSpPr>
          <p:spPr bwMode="auto">
            <a:xfrm flipV="1">
              <a:off x="264" y="1424"/>
              <a:ext cx="20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23" name="Line 20"/>
            <p:cNvSpPr>
              <a:spLocks noChangeAspect="1" noChangeShapeType="1"/>
            </p:cNvSpPr>
            <p:nvPr/>
          </p:nvSpPr>
          <p:spPr bwMode="auto">
            <a:xfrm flipH="1" flipV="1">
              <a:off x="284" y="1436"/>
              <a:ext cx="92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24" name="Line 21"/>
            <p:cNvSpPr>
              <a:spLocks noChangeAspect="1" noChangeShapeType="1"/>
            </p:cNvSpPr>
            <p:nvPr/>
          </p:nvSpPr>
          <p:spPr bwMode="auto">
            <a:xfrm flipH="1" flipV="1">
              <a:off x="320" y="1460"/>
              <a:ext cx="24" cy="68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25" name="Line 22"/>
            <p:cNvSpPr>
              <a:spLocks noChangeAspect="1" noChangeShapeType="1"/>
            </p:cNvSpPr>
            <p:nvPr/>
          </p:nvSpPr>
          <p:spPr bwMode="auto">
            <a:xfrm>
              <a:off x="1912" y="2128"/>
              <a:ext cx="180" cy="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13326" name="Line 23"/>
            <p:cNvSpPr>
              <a:spLocks noChangeAspect="1" noChangeShapeType="1"/>
            </p:cNvSpPr>
            <p:nvPr/>
          </p:nvSpPr>
          <p:spPr bwMode="auto">
            <a:xfrm>
              <a:off x="1588" y="3380"/>
              <a:ext cx="6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3318" name="Text Box 27"/>
          <p:cNvSpPr txBox="1">
            <a:spLocks noChangeArrowheads="1"/>
          </p:cNvSpPr>
          <p:nvPr/>
        </p:nvSpPr>
        <p:spPr bwMode="auto">
          <a:xfrm>
            <a:off x="4846638" y="863600"/>
            <a:ext cx="3867150" cy="577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277813" indent="-277813" defTabSz="873125"/>
            <a:r>
              <a:rPr lang="en-US" sz="1600"/>
              <a:t>	Newberry: Junction of Tumalo-Brothers-Walker Rim Fault Zones</a:t>
            </a:r>
          </a:p>
        </p:txBody>
      </p:sp>
      <p:sp>
        <p:nvSpPr>
          <p:cNvPr id="13319" name="Text Box 26"/>
          <p:cNvSpPr txBox="1">
            <a:spLocks noChangeArrowheads="1"/>
          </p:cNvSpPr>
          <p:nvPr/>
        </p:nvSpPr>
        <p:spPr bwMode="auto">
          <a:xfrm>
            <a:off x="3022600" y="6343650"/>
            <a:ext cx="2011363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marL="277813" indent="-277813" defTabSz="873125"/>
            <a:r>
              <a:rPr lang="en-US" sz="1600"/>
              <a:t>Rooney et al.,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805745" y="570008"/>
            <a:ext cx="4383087" cy="5780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u="sng" dirty="0">
                <a:solidFill>
                  <a:srgbClr val="FFFF00"/>
                </a:solidFill>
              </a:rPr>
              <a:t>Cinder Cone Research Questions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Are there morphologic groupings of ~400 cinder cones at Newberry? Can they be quantitatively documented?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Are morphologic groupings associated with age and state of </a:t>
            </a:r>
            <a:r>
              <a:rPr lang="en-US" sz="1800" dirty="0" err="1">
                <a:solidFill>
                  <a:srgbClr val="FFFF00"/>
                </a:solidFill>
              </a:rPr>
              <a:t>erosional</a:t>
            </a:r>
            <a:r>
              <a:rPr lang="en-US" sz="1800" dirty="0">
                <a:solidFill>
                  <a:srgbClr val="FFFF00"/>
                </a:solidFill>
              </a:rPr>
              <a:t> degradation?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Are there spatial patterns associated with the frequency, occurrence, and volume of cinder cones?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Are there spatial alignment patterns?  Can they be statistically documented?</a:t>
            </a: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endParaRPr lang="en-US" sz="18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>
                <a:srgbClr val="FF0000"/>
              </a:buClr>
              <a:buSzPct val="120000"/>
              <a:buFontTx/>
              <a:buNone/>
            </a:pPr>
            <a:r>
              <a:rPr lang="en-US" sz="1800" dirty="0">
                <a:solidFill>
                  <a:srgbClr val="FFFF00"/>
                </a:solidFill>
              </a:rPr>
              <a:t>Do regional stress fields and </a:t>
            </a:r>
            <a:r>
              <a:rPr lang="en-US" sz="1800" dirty="0" smtClean="0">
                <a:solidFill>
                  <a:srgbClr val="FFFF00"/>
                </a:solidFill>
              </a:rPr>
              <a:t>fracture </a:t>
            </a:r>
            <a:r>
              <a:rPr lang="en-US" sz="1800" dirty="0">
                <a:solidFill>
                  <a:srgbClr val="FFFF00"/>
                </a:solidFill>
              </a:rPr>
              <a:t>mechanics control the emplacement of cinder cones at Newberry volcano?</a:t>
            </a:r>
          </a:p>
        </p:txBody>
      </p:sp>
      <p:pic>
        <p:nvPicPr>
          <p:cNvPr id="323590" name="Picture 6"/>
          <p:cNvPicPr>
            <a:picLocks noChangeAspect="1" noChangeArrowheads="1"/>
          </p:cNvPicPr>
          <p:nvPr/>
        </p:nvPicPr>
        <p:blipFill>
          <a:blip r:embed="rId2" cstate="print"/>
          <a:srcRect l="1192" t="2457" r="34901" b="4713"/>
          <a:stretch>
            <a:fillRect/>
          </a:stretch>
        </p:blipFill>
        <p:spPr bwMode="auto">
          <a:xfrm>
            <a:off x="-12700" y="387350"/>
            <a:ext cx="48545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352425" y="-142875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4300">
                <a:solidFill>
                  <a:schemeClr val="tx2"/>
                </a:solidFill>
              </a:rPr>
              <a:t>Methodology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314325" y="957263"/>
            <a:ext cx="8550275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4963" indent="-334963" defTabSz="873125">
              <a:lnSpc>
                <a:spcPct val="90000"/>
              </a:lnSpc>
              <a:buClr>
                <a:srgbClr val="FF0000"/>
              </a:buClr>
              <a:buSzPct val="75000"/>
              <a:buFont typeface="Monotype Sorts" pitchFamily="2" charset="2"/>
              <a:buChar char="l"/>
            </a:pPr>
            <a:r>
              <a:rPr lang="en-US" sz="2600">
                <a:solidFill>
                  <a:srgbClr val="FFFF00"/>
                </a:solidFill>
              </a:rPr>
              <a:t>Digital Geologic Map Compilation / GIS of Newberry Volcano (after McLeod and others, 1995)</a:t>
            </a:r>
          </a:p>
          <a:p>
            <a:pPr marL="334963" indent="-334963" defTabSz="873125">
              <a:lnSpc>
                <a:spcPct val="90000"/>
              </a:lnSpc>
              <a:buClr>
                <a:srgbClr val="FF0000"/>
              </a:buClr>
              <a:buSzPct val="75000"/>
              <a:buFont typeface="Monotype Sorts" pitchFamily="2" charset="2"/>
              <a:buChar char="l"/>
            </a:pPr>
            <a:r>
              <a:rPr lang="en-US" sz="2600">
                <a:solidFill>
                  <a:srgbClr val="FFFF00"/>
                </a:solidFill>
              </a:rPr>
              <a:t>GIS analysis of USGS 10-m DEMs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Phase 1 Single Cones/Vents (n = 182)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Phase 2 Composite Cones/Vents (n = 165)</a:t>
            </a:r>
          </a:p>
          <a:p>
            <a:pPr marL="334963" indent="-334963" defTabSz="873125">
              <a:lnSpc>
                <a:spcPct val="90000"/>
              </a:lnSpc>
              <a:buClr>
                <a:srgbClr val="FF0000"/>
              </a:buClr>
              <a:buSzPct val="75000"/>
              <a:buFont typeface="Monotype Sorts" pitchFamily="2" charset="2"/>
              <a:buChar char="l"/>
            </a:pPr>
            <a:r>
              <a:rPr lang="en-US" sz="2600">
                <a:solidFill>
                  <a:srgbClr val="FFFF00"/>
                </a:solidFill>
              </a:rPr>
              <a:t>Morphometric analyses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Cone Relief, Slope, Height/Width Ratio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Morphometric Classification</a:t>
            </a:r>
          </a:p>
          <a:p>
            <a:pPr marL="334963" indent="-334963" defTabSz="873125">
              <a:lnSpc>
                <a:spcPct val="90000"/>
              </a:lnSpc>
              <a:buClr>
                <a:srgbClr val="FF0000"/>
              </a:buClr>
              <a:buSzPct val="75000"/>
              <a:buFont typeface="Monotype Sorts" pitchFamily="2" charset="2"/>
              <a:buChar char="l"/>
            </a:pPr>
            <a:r>
              <a:rPr lang="en-US" sz="2600">
                <a:solidFill>
                  <a:srgbClr val="FFFF00"/>
                </a:solidFill>
              </a:rPr>
              <a:t>Volumetric Analyses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Cone Volume Modeling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Volume Distribution Analysis</a:t>
            </a:r>
          </a:p>
          <a:p>
            <a:pPr marL="334963" indent="-334963" defTabSz="873125">
              <a:lnSpc>
                <a:spcPct val="90000"/>
              </a:lnSpc>
              <a:buClr>
                <a:srgbClr val="FF0000"/>
              </a:buClr>
              <a:buSzPct val="75000"/>
              <a:buFont typeface="Monotype Sorts" pitchFamily="2" charset="2"/>
              <a:buChar char="l"/>
            </a:pPr>
            <a:r>
              <a:rPr lang="en-US" sz="2600">
                <a:solidFill>
                  <a:srgbClr val="FFFF00"/>
                </a:solidFill>
              </a:rPr>
              <a:t>Cone Alignment Analysis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Two-point Line Azimuth Distribution</a:t>
            </a:r>
          </a:p>
          <a:p>
            <a:pPr marL="727075" lvl="1" indent="-277813" defTabSz="873125">
              <a:lnSpc>
                <a:spcPct val="90000"/>
              </a:lnSpc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2200">
                <a:solidFill>
                  <a:srgbClr val="FFFF00"/>
                </a:solidFill>
              </a:rPr>
              <a:t>Comparative Monte Carlo Modeling (Random vs. Actual)</a:t>
            </a:r>
          </a:p>
        </p:txBody>
      </p:sp>
      <p:sp>
        <p:nvSpPr>
          <p:cNvPr id="356356" name="Line 4"/>
          <p:cNvSpPr>
            <a:spLocks noChangeShapeType="1"/>
          </p:cNvSpPr>
          <p:nvPr/>
        </p:nvSpPr>
        <p:spPr bwMode="auto">
          <a:xfrm>
            <a:off x="369888" y="835025"/>
            <a:ext cx="8318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57" name="Line 5"/>
          <p:cNvSpPr>
            <a:spLocks noChangeShapeType="1"/>
          </p:cNvSpPr>
          <p:nvPr/>
        </p:nvSpPr>
        <p:spPr bwMode="auto">
          <a:xfrm>
            <a:off x="368300" y="6650038"/>
            <a:ext cx="8318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61" name="Picture 5"/>
          <p:cNvPicPr>
            <a:picLocks noChangeAspect="1" noChangeArrowheads="1"/>
          </p:cNvPicPr>
          <p:nvPr/>
        </p:nvPicPr>
        <p:blipFill>
          <a:blip r:embed="rId2" cstate="print"/>
          <a:srcRect l="7587" t="2332" r="10431" b="4987"/>
          <a:stretch>
            <a:fillRect/>
          </a:stretch>
        </p:blipFill>
        <p:spPr bwMode="auto">
          <a:xfrm>
            <a:off x="119063" y="17463"/>
            <a:ext cx="5356225" cy="6840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54672" name="Group 16"/>
          <p:cNvGrpSpPr>
            <a:grpSpLocks/>
          </p:cNvGrpSpPr>
          <p:nvPr/>
        </p:nvGrpSpPr>
        <p:grpSpPr bwMode="auto">
          <a:xfrm>
            <a:off x="5440363" y="-169863"/>
            <a:ext cx="2982912" cy="2703513"/>
            <a:chOff x="3427" y="-107"/>
            <a:chExt cx="1879" cy="1703"/>
          </a:xfrm>
        </p:grpSpPr>
        <p:pic>
          <p:nvPicPr>
            <p:cNvPr id="45466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l="23584" t="28101" r="22682" b="21893"/>
            <a:stretch>
              <a:fillRect/>
            </a:stretch>
          </p:blipFill>
          <p:spPr bwMode="auto">
            <a:xfrm>
              <a:off x="3449" y="16"/>
              <a:ext cx="1785" cy="15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54665" name="Rectangle 9"/>
            <p:cNvSpPr>
              <a:spLocks noChangeArrowheads="1"/>
            </p:cNvSpPr>
            <p:nvPr/>
          </p:nvSpPr>
          <p:spPr bwMode="auto">
            <a:xfrm>
              <a:off x="3427" y="-107"/>
              <a:ext cx="187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Single Cone DEM Example</a:t>
              </a:r>
            </a:p>
          </p:txBody>
        </p:sp>
      </p:grpSp>
      <p:grpSp>
        <p:nvGrpSpPr>
          <p:cNvPr id="454673" name="Group 17"/>
          <p:cNvGrpSpPr>
            <a:grpSpLocks/>
          </p:cNvGrpSpPr>
          <p:nvPr/>
        </p:nvGrpSpPr>
        <p:grpSpPr bwMode="auto">
          <a:xfrm>
            <a:off x="5467350" y="2538413"/>
            <a:ext cx="3965575" cy="4319587"/>
            <a:chOff x="3444" y="1599"/>
            <a:chExt cx="2498" cy="2721"/>
          </a:xfrm>
        </p:grpSpPr>
        <p:pic>
          <p:nvPicPr>
            <p:cNvPr id="45466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l="27457" t="35995" r="24054" b="24165"/>
            <a:stretch>
              <a:fillRect/>
            </a:stretch>
          </p:blipFill>
          <p:spPr bwMode="auto">
            <a:xfrm>
              <a:off x="3444" y="1599"/>
              <a:ext cx="2303" cy="27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454666" name="Rectangle 10"/>
            <p:cNvSpPr>
              <a:spLocks noChangeArrowheads="1"/>
            </p:cNvSpPr>
            <p:nvPr/>
          </p:nvSpPr>
          <p:spPr bwMode="auto">
            <a:xfrm>
              <a:off x="4656" y="3990"/>
              <a:ext cx="128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Composite Cone</a:t>
              </a:r>
              <a:br>
                <a:rPr lang="en-US"/>
              </a:br>
              <a:r>
                <a:rPr lang="en-US"/>
                <a:t>DEM Example</a:t>
              </a:r>
            </a:p>
          </p:txBody>
        </p:sp>
      </p:grpSp>
      <p:grpSp>
        <p:nvGrpSpPr>
          <p:cNvPr id="454671" name="Group 15"/>
          <p:cNvGrpSpPr>
            <a:grpSpLocks/>
          </p:cNvGrpSpPr>
          <p:nvPr/>
        </p:nvGrpSpPr>
        <p:grpSpPr bwMode="auto">
          <a:xfrm>
            <a:off x="4394200" y="139700"/>
            <a:ext cx="969963" cy="820738"/>
            <a:chOff x="2768" y="88"/>
            <a:chExt cx="611" cy="517"/>
          </a:xfrm>
        </p:grpSpPr>
        <p:sp>
          <p:nvSpPr>
            <p:cNvPr id="454668" name="Rectangle 12"/>
            <p:cNvSpPr>
              <a:spLocks noChangeArrowheads="1"/>
            </p:cNvSpPr>
            <p:nvPr/>
          </p:nvSpPr>
          <p:spPr bwMode="auto">
            <a:xfrm>
              <a:off x="3032" y="88"/>
              <a:ext cx="347" cy="46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54669" name="Rectangle 13"/>
            <p:cNvSpPr>
              <a:spLocks noChangeArrowheads="1"/>
            </p:cNvSpPr>
            <p:nvPr/>
          </p:nvSpPr>
          <p:spPr bwMode="auto">
            <a:xfrm>
              <a:off x="2768" y="413"/>
              <a:ext cx="347" cy="192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454667" name="Rectangle 11"/>
          <p:cNvSpPr>
            <a:spLocks noChangeArrowheads="1"/>
          </p:cNvSpPr>
          <p:nvPr/>
        </p:nvSpPr>
        <p:spPr bwMode="auto">
          <a:xfrm>
            <a:off x="4557713" y="355600"/>
            <a:ext cx="11541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(n = 182)</a:t>
            </a:r>
          </a:p>
        </p:txBody>
      </p:sp>
      <p:sp>
        <p:nvSpPr>
          <p:cNvPr id="454670" name="Rectangle 14"/>
          <p:cNvSpPr>
            <a:spLocks noChangeArrowheads="1"/>
          </p:cNvSpPr>
          <p:nvPr/>
        </p:nvSpPr>
        <p:spPr bwMode="auto">
          <a:xfrm>
            <a:off x="4560888" y="619125"/>
            <a:ext cx="115411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(n = 165)</a:t>
            </a:r>
          </a:p>
        </p:txBody>
      </p:sp>
      <p:sp>
        <p:nvSpPr>
          <p:cNvPr id="454674" name="Rectangle 18"/>
          <p:cNvSpPr>
            <a:spLocks noChangeArrowheads="1"/>
          </p:cNvSpPr>
          <p:nvPr/>
        </p:nvSpPr>
        <p:spPr bwMode="auto">
          <a:xfrm>
            <a:off x="5486400" y="0"/>
            <a:ext cx="2819400" cy="25146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54675" name="Rectangle 19"/>
          <p:cNvSpPr>
            <a:spLocks noChangeArrowheads="1"/>
          </p:cNvSpPr>
          <p:nvPr/>
        </p:nvSpPr>
        <p:spPr bwMode="auto">
          <a:xfrm>
            <a:off x="5487988" y="2520950"/>
            <a:ext cx="3656012" cy="433705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54678" name="Rectangle 22"/>
          <p:cNvSpPr>
            <a:spLocks noChangeArrowheads="1"/>
          </p:cNvSpPr>
          <p:nvPr/>
        </p:nvSpPr>
        <p:spPr bwMode="auto">
          <a:xfrm>
            <a:off x="3605213" y="430213"/>
            <a:ext cx="984250" cy="203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54677" name="Rectangle 21"/>
          <p:cNvSpPr>
            <a:spLocks noChangeArrowheads="1"/>
          </p:cNvSpPr>
          <p:nvPr/>
        </p:nvSpPr>
        <p:spPr bwMode="auto">
          <a:xfrm>
            <a:off x="3536950" y="390525"/>
            <a:ext cx="12080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200"/>
              <a:t>COMPOSITE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311150" y="2805113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RESULTS OF MORPHOMETRIC ANALYSES – SINGLE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952625"/>
            <a:ext cx="8597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1231900" y="2293938"/>
            <a:ext cx="36798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Single Cones (n=182)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aerial view of lava butte"/>
          <p:cNvPicPr>
            <a:picLocks noChangeAspect="1" noChangeArrowheads="1"/>
          </p:cNvPicPr>
          <p:nvPr/>
        </p:nvPicPr>
        <p:blipFill>
          <a:blip r:embed="rId2" cstate="print"/>
          <a:srcRect t="5382" r="27222" b="24632"/>
          <a:stretch>
            <a:fillRect/>
          </a:stretch>
        </p:blipFill>
        <p:spPr bwMode="auto">
          <a:xfrm>
            <a:off x="63500" y="84138"/>
            <a:ext cx="6319838" cy="3324225"/>
          </a:xfrm>
          <a:prstGeom prst="rect">
            <a:avLst/>
          </a:prstGeom>
          <a:noFill/>
        </p:spPr>
      </p:pic>
      <p:grpSp>
        <p:nvGrpSpPr>
          <p:cNvPr id="362504" name="Group 8"/>
          <p:cNvGrpSpPr>
            <a:grpSpLocks/>
          </p:cNvGrpSpPr>
          <p:nvPr/>
        </p:nvGrpSpPr>
        <p:grpSpPr bwMode="auto">
          <a:xfrm>
            <a:off x="5110163" y="2195513"/>
            <a:ext cx="4148137" cy="4687887"/>
            <a:chOff x="3219" y="1383"/>
            <a:chExt cx="2613" cy="2953"/>
          </a:xfrm>
        </p:grpSpPr>
        <p:sp>
          <p:nvSpPr>
            <p:cNvPr id="362502" name="Rectangle 6"/>
            <p:cNvSpPr>
              <a:spLocks noChangeArrowheads="1"/>
            </p:cNvSpPr>
            <p:nvPr/>
          </p:nvSpPr>
          <p:spPr bwMode="auto">
            <a:xfrm>
              <a:off x="3274" y="2345"/>
              <a:ext cx="2456" cy="1915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pic>
          <p:nvPicPr>
            <p:cNvPr id="3624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964" t="14749" r="45715" b="14774"/>
            <a:stretch>
              <a:fillRect/>
            </a:stretch>
          </p:blipFill>
          <p:spPr bwMode="auto">
            <a:xfrm>
              <a:off x="3219" y="1383"/>
              <a:ext cx="2613" cy="2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25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9347" t="86108" r="58041" b="6277"/>
            <a:stretch>
              <a:fillRect/>
            </a:stretch>
          </p:blipFill>
          <p:spPr bwMode="auto">
            <a:xfrm>
              <a:off x="4579" y="3619"/>
              <a:ext cx="1198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90" name="Group 2"/>
          <p:cNvGrpSpPr>
            <a:grpSpLocks/>
          </p:cNvGrpSpPr>
          <p:nvPr/>
        </p:nvGrpSpPr>
        <p:grpSpPr bwMode="auto">
          <a:xfrm>
            <a:off x="1363663" y="762000"/>
            <a:ext cx="7094537" cy="5224463"/>
            <a:chOff x="896" y="462"/>
            <a:chExt cx="4469" cy="3291"/>
          </a:xfrm>
        </p:grpSpPr>
        <p:sp>
          <p:nvSpPr>
            <p:cNvPr id="370691" name="Rectangle 3"/>
            <p:cNvSpPr>
              <a:spLocks noChangeArrowheads="1"/>
            </p:cNvSpPr>
            <p:nvPr/>
          </p:nvSpPr>
          <p:spPr bwMode="auto">
            <a:xfrm>
              <a:off x="1060" y="490"/>
              <a:ext cx="4305" cy="319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Char char="•"/>
              </a:pPr>
              <a:r>
                <a:rPr lang="en-US" sz="3600" dirty="0">
                  <a:solidFill>
                    <a:schemeClr val="tx2"/>
                  </a:solidFill>
                </a:rPr>
                <a:t> </a:t>
              </a:r>
              <a:r>
                <a:rPr lang="en-US" sz="3600" dirty="0" smtClean="0">
                  <a:solidFill>
                    <a:schemeClr val="tx2"/>
                  </a:solidFill>
                </a:rPr>
                <a:t>Introduction</a:t>
              </a:r>
              <a:endParaRPr lang="en-US" sz="36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None/>
              </a:pPr>
              <a:endParaRPr lang="en-US" sz="36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Char char="•"/>
              </a:pPr>
              <a:r>
                <a:rPr lang="en-US" sz="3600" dirty="0">
                  <a:solidFill>
                    <a:schemeClr val="tx2"/>
                  </a:solidFill>
                </a:rPr>
                <a:t> Geologic Setting</a:t>
              </a: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None/>
              </a:pPr>
              <a:endParaRPr lang="en-US" sz="36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Char char="•"/>
              </a:pPr>
              <a:r>
                <a:rPr lang="en-US" sz="3600" dirty="0">
                  <a:solidFill>
                    <a:schemeClr val="tx2"/>
                  </a:solidFill>
                </a:rPr>
                <a:t> </a:t>
              </a:r>
              <a:r>
                <a:rPr lang="en-US" sz="3600" dirty="0" err="1" smtClean="0">
                  <a:solidFill>
                    <a:schemeClr val="tx2"/>
                  </a:solidFill>
                </a:rPr>
                <a:t>Morphometric</a:t>
              </a:r>
              <a:r>
                <a:rPr lang="en-US" sz="3600" dirty="0" smtClean="0">
                  <a:solidFill>
                    <a:schemeClr val="tx2"/>
                  </a:solidFill>
                </a:rPr>
                <a:t> Analysis</a:t>
              </a: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Char char="•"/>
              </a:pPr>
              <a:endParaRPr lang="en-US" sz="36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Char char="•"/>
              </a:pPr>
              <a:r>
                <a:rPr lang="en-US" sz="3600" dirty="0" smtClean="0">
                  <a:solidFill>
                    <a:schemeClr val="tx2"/>
                  </a:solidFill>
                </a:rPr>
                <a:t> Cone Alignment Analysis</a:t>
              </a:r>
              <a:endParaRPr lang="en-US" sz="36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None/>
              </a:pPr>
              <a:endParaRPr lang="en-US" sz="3600" dirty="0">
                <a:solidFill>
                  <a:schemeClr val="tx2"/>
                </a:solidFill>
              </a:endParaRPr>
            </a:p>
            <a:p>
              <a:pPr>
                <a:spcBef>
                  <a:spcPct val="0"/>
                </a:spcBef>
                <a:buClr>
                  <a:srgbClr val="FF3300"/>
                </a:buClr>
                <a:buSzPct val="150000"/>
                <a:buFontTx/>
                <a:buChar char="•"/>
              </a:pPr>
              <a:r>
                <a:rPr lang="en-US" sz="3600" dirty="0">
                  <a:solidFill>
                    <a:schemeClr val="tx2"/>
                  </a:solidFill>
                </a:rPr>
                <a:t> Summary and Conclusion</a:t>
              </a:r>
            </a:p>
          </p:txBody>
        </p:sp>
        <p:sp>
          <p:nvSpPr>
            <p:cNvPr id="370692" name="Rectangle 4"/>
            <p:cNvSpPr>
              <a:spLocks noChangeArrowheads="1"/>
            </p:cNvSpPr>
            <p:nvPr/>
          </p:nvSpPr>
          <p:spPr bwMode="auto">
            <a:xfrm>
              <a:off x="896" y="462"/>
              <a:ext cx="4205" cy="3291"/>
            </a:xfrm>
            <a:prstGeom prst="rect">
              <a:avLst/>
            </a:prstGeom>
            <a:noFill/>
            <a:ln w="5080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8" name="Picture 4" descr="DSC01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8275" y="1982788"/>
            <a:ext cx="6399213" cy="4799012"/>
          </a:xfrm>
          <a:prstGeom prst="rect">
            <a:avLst/>
          </a:prstGeom>
          <a:noFill/>
        </p:spPr>
      </p:pic>
      <p:grpSp>
        <p:nvGrpSpPr>
          <p:cNvPr id="354318" name="Group 14"/>
          <p:cNvGrpSpPr>
            <a:grpSpLocks/>
          </p:cNvGrpSpPr>
          <p:nvPr/>
        </p:nvGrpSpPr>
        <p:grpSpPr bwMode="auto">
          <a:xfrm>
            <a:off x="25400" y="31750"/>
            <a:ext cx="3622675" cy="3195638"/>
            <a:chOff x="16" y="20"/>
            <a:chExt cx="2282" cy="2013"/>
          </a:xfrm>
        </p:grpSpPr>
        <p:grpSp>
          <p:nvGrpSpPr>
            <p:cNvPr id="354313" name="Group 9"/>
            <p:cNvGrpSpPr>
              <a:grpSpLocks/>
            </p:cNvGrpSpPr>
            <p:nvPr/>
          </p:nvGrpSpPr>
          <p:grpSpPr bwMode="auto">
            <a:xfrm>
              <a:off x="16" y="20"/>
              <a:ext cx="2282" cy="2013"/>
              <a:chOff x="16" y="20"/>
              <a:chExt cx="2282" cy="2013"/>
            </a:xfrm>
          </p:grpSpPr>
          <p:sp>
            <p:nvSpPr>
              <p:cNvPr id="354312" name="Rectangle 8"/>
              <p:cNvSpPr>
                <a:spLocks noChangeArrowheads="1"/>
              </p:cNvSpPr>
              <p:nvPr/>
            </p:nvSpPr>
            <p:spPr bwMode="auto">
              <a:xfrm>
                <a:off x="2166" y="1686"/>
                <a:ext cx="84" cy="282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grpSp>
            <p:nvGrpSpPr>
              <p:cNvPr id="354310" name="Group 6"/>
              <p:cNvGrpSpPr>
                <a:grpSpLocks/>
              </p:cNvGrpSpPr>
              <p:nvPr/>
            </p:nvGrpSpPr>
            <p:grpSpPr bwMode="auto">
              <a:xfrm>
                <a:off x="16" y="20"/>
                <a:ext cx="2282" cy="2013"/>
                <a:chOff x="104" y="116"/>
                <a:chExt cx="2282" cy="2013"/>
              </a:xfrm>
            </p:grpSpPr>
            <p:sp>
              <p:nvSpPr>
                <p:cNvPr id="354309" name="Rectangle 5"/>
                <p:cNvSpPr>
                  <a:spLocks noChangeArrowheads="1"/>
                </p:cNvSpPr>
                <p:nvPr/>
              </p:nvSpPr>
              <p:spPr bwMode="auto">
                <a:xfrm>
                  <a:off x="194" y="1127"/>
                  <a:ext cx="2117" cy="948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pic>
              <p:nvPicPr>
                <p:cNvPr id="354307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5322" t="1218" r="1604" b="50740"/>
                <a:stretch>
                  <a:fillRect/>
                </a:stretch>
              </p:blipFill>
              <p:spPr bwMode="auto">
                <a:xfrm>
                  <a:off x="104" y="116"/>
                  <a:ext cx="2282" cy="20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pic>
          <p:nvPicPr>
            <p:cNvPr id="35431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19347" t="86108" r="58041" b="6277"/>
            <a:stretch>
              <a:fillRect/>
            </a:stretch>
          </p:blipFill>
          <p:spPr bwMode="auto">
            <a:xfrm>
              <a:off x="1082" y="1365"/>
              <a:ext cx="1198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465" name="Picture 9" descr="DSC01170"/>
          <p:cNvPicPr>
            <a:picLocks noChangeAspect="1" noChangeArrowheads="1"/>
          </p:cNvPicPr>
          <p:nvPr/>
        </p:nvPicPr>
        <p:blipFill>
          <a:blip r:embed="rId2" cstate="print"/>
          <a:srcRect l="25031" t="27225" r="29869" b="45975"/>
          <a:stretch>
            <a:fillRect/>
          </a:stretch>
        </p:blipFill>
        <p:spPr bwMode="auto">
          <a:xfrm>
            <a:off x="76200" y="114300"/>
            <a:ext cx="8226425" cy="3665538"/>
          </a:xfrm>
          <a:prstGeom prst="rect">
            <a:avLst/>
          </a:prstGeom>
          <a:noFill/>
        </p:spPr>
      </p:pic>
      <p:grpSp>
        <p:nvGrpSpPr>
          <p:cNvPr id="403466" name="Group 10"/>
          <p:cNvGrpSpPr>
            <a:grpSpLocks/>
          </p:cNvGrpSpPr>
          <p:nvPr/>
        </p:nvGrpSpPr>
        <p:grpSpPr bwMode="auto">
          <a:xfrm>
            <a:off x="5783263" y="3381375"/>
            <a:ext cx="3314700" cy="3352800"/>
            <a:chOff x="3595" y="2106"/>
            <a:chExt cx="2088" cy="2112"/>
          </a:xfrm>
        </p:grpSpPr>
        <p:sp>
          <p:nvSpPr>
            <p:cNvPr id="403459" name="Rectangle 3"/>
            <p:cNvSpPr>
              <a:spLocks noChangeArrowheads="1"/>
            </p:cNvSpPr>
            <p:nvPr/>
          </p:nvSpPr>
          <p:spPr bwMode="auto">
            <a:xfrm>
              <a:off x="3660" y="3888"/>
              <a:ext cx="1889" cy="296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pic>
          <p:nvPicPr>
            <p:cNvPr id="4034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8362" t="48711" r="2228" b="883"/>
            <a:stretch>
              <a:fillRect/>
            </a:stretch>
          </p:blipFill>
          <p:spPr bwMode="auto">
            <a:xfrm>
              <a:off x="3595" y="2106"/>
              <a:ext cx="208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346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9347" t="86108" r="58041" b="6277"/>
            <a:stretch>
              <a:fillRect/>
            </a:stretch>
          </p:blipFill>
          <p:spPr bwMode="auto">
            <a:xfrm>
              <a:off x="4403" y="3509"/>
              <a:ext cx="1198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2" cstate="print"/>
          <a:srcRect l="1811" r="4529" b="2872"/>
          <a:stretch>
            <a:fillRect/>
          </a:stretch>
        </p:blipFill>
        <p:spPr bwMode="auto">
          <a:xfrm>
            <a:off x="1757363" y="38100"/>
            <a:ext cx="5581650" cy="665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2925763" y="1217613"/>
            <a:ext cx="105727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n=182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1050925"/>
            <a:ext cx="8428038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81000" y="649288"/>
            <a:ext cx="30337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Single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" y="633413"/>
            <a:ext cx="817086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6115" name="Rectangle 3"/>
          <p:cNvSpPr>
            <a:spLocks noChangeArrowheads="1"/>
          </p:cNvSpPr>
          <p:nvPr/>
        </p:nvSpPr>
        <p:spPr bwMode="auto">
          <a:xfrm>
            <a:off x="469900" y="230188"/>
            <a:ext cx="21320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Single Cones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83676" y="2319688"/>
            <a:ext cx="939681" cy="307777"/>
            <a:chOff x="7257449" y="144379"/>
            <a:chExt cx="939681" cy="307777"/>
          </a:xfrm>
        </p:grpSpPr>
        <p:sp>
          <p:nvSpPr>
            <p:cNvPr id="6" name="Rectangle 5"/>
            <p:cNvSpPr/>
            <p:nvPr/>
          </p:nvSpPr>
          <p:spPr bwMode="auto">
            <a:xfrm>
              <a:off x="7276698" y="202131"/>
              <a:ext cx="895149" cy="2117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727075" marR="0" indent="-277813" algn="l" defTabSz="87312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57449" y="144379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Reject H</a:t>
              </a:r>
              <a:r>
                <a:rPr lang="en-US" sz="1400" b="0" baseline="-25000" dirty="0" smtClean="0"/>
                <a:t>o</a:t>
              </a:r>
              <a:endParaRPr lang="en-US" sz="1400" b="0" baseline="-2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82075" y="3761875"/>
            <a:ext cx="939681" cy="307777"/>
            <a:chOff x="7257449" y="144379"/>
            <a:chExt cx="939681" cy="307777"/>
          </a:xfrm>
        </p:grpSpPr>
        <p:sp>
          <p:nvSpPr>
            <p:cNvPr id="9" name="Rectangle 8"/>
            <p:cNvSpPr/>
            <p:nvPr/>
          </p:nvSpPr>
          <p:spPr bwMode="auto">
            <a:xfrm>
              <a:off x="7276698" y="202131"/>
              <a:ext cx="895149" cy="2117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727075" marR="0" indent="-277813" algn="l" defTabSz="87312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57449" y="144379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Reject H</a:t>
              </a:r>
              <a:r>
                <a:rPr lang="en-US" sz="1400" b="0" baseline="-25000" dirty="0" smtClean="0"/>
                <a:t>o</a:t>
              </a:r>
              <a:endParaRPr lang="en-US" sz="1400" b="0" baseline="-25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80469" y="5194434"/>
            <a:ext cx="939681" cy="307777"/>
            <a:chOff x="7257449" y="144379"/>
            <a:chExt cx="939681" cy="30777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276698" y="202131"/>
              <a:ext cx="895149" cy="21175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727075" marR="0" indent="-277813" algn="l" defTabSz="873125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Font typeface="Wingdings" pitchFamily="2" charset="2"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57449" y="144379"/>
              <a:ext cx="939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 smtClean="0"/>
                <a:t>Reject H</a:t>
              </a:r>
              <a:r>
                <a:rPr lang="en-US" sz="1400" b="0" baseline="-25000" dirty="0" smtClean="0"/>
                <a:t>o</a:t>
              </a:r>
              <a:endParaRPr lang="en-US" sz="1400" b="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138" y="141288"/>
            <a:ext cx="7094537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1069975" y="6265863"/>
            <a:ext cx="21320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Single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141288"/>
            <a:ext cx="7094537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63" name="Rectangle 3"/>
          <p:cNvSpPr>
            <a:spLocks noChangeArrowheads="1"/>
          </p:cNvSpPr>
          <p:nvPr/>
        </p:nvSpPr>
        <p:spPr bwMode="auto">
          <a:xfrm>
            <a:off x="1120775" y="6253163"/>
            <a:ext cx="21320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Single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438" y="141288"/>
            <a:ext cx="7094537" cy="657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1082675" y="6253163"/>
            <a:ext cx="2132013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Single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63500"/>
            <a:ext cx="54943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6227763" y="169863"/>
            <a:ext cx="1487487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“Youthful”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235700" y="690563"/>
            <a:ext cx="1487488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“Mature”</a:t>
            </a: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1033463" y="378618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1033463" y="3808413"/>
            <a:ext cx="5164137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245225" y="4040188"/>
            <a:ext cx="28733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Southern Domain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Group I: n = 16 (9%)</a:t>
            </a:r>
            <a:br>
              <a:rPr lang="en-US" sz="1800"/>
            </a:br>
            <a:r>
              <a:rPr lang="en-US" sz="1800"/>
              <a:t>Group II: n = 64 (35%)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232525" y="1652588"/>
            <a:ext cx="26955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Northern Domain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Group I: n = 26 (14%) Group II: n = 76 (42%)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866900" y="6311900"/>
            <a:ext cx="213201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Single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ChangeArrowheads="1"/>
          </p:cNvSpPr>
          <p:nvPr/>
        </p:nvSpPr>
        <p:spPr bwMode="auto">
          <a:xfrm>
            <a:off x="25400" y="2805113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VOLUMETRIC ANALYSES: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SINGLE + COMPOSITE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311150" y="2805113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4300">
                <a:solidFill>
                  <a:schemeClr val="tx2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65" name="Group 9"/>
          <p:cNvGrpSpPr>
            <a:grpSpLocks/>
          </p:cNvGrpSpPr>
          <p:nvPr/>
        </p:nvGrpSpPr>
        <p:grpSpPr bwMode="auto">
          <a:xfrm>
            <a:off x="196850" y="1069975"/>
            <a:ext cx="3498850" cy="4305300"/>
            <a:chOff x="92" y="674"/>
            <a:chExt cx="2204" cy="2712"/>
          </a:xfrm>
        </p:grpSpPr>
        <p:sp>
          <p:nvSpPr>
            <p:cNvPr id="352259" name="Rectangle 3"/>
            <p:cNvSpPr>
              <a:spLocks noChangeArrowheads="1"/>
            </p:cNvSpPr>
            <p:nvPr/>
          </p:nvSpPr>
          <p:spPr bwMode="auto">
            <a:xfrm>
              <a:off x="112" y="674"/>
              <a:ext cx="2184" cy="2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>
                  <a:srgbClr val="FF0000"/>
                </a:buClr>
                <a:buSzPct val="130000"/>
                <a:buFontTx/>
                <a:buNone/>
              </a:pPr>
              <a:r>
                <a:rPr lang="en-US"/>
                <a:t>VOLUME METHODOLOGY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Clip cone footprint from 10-m USGS DEM (Rectangle 2x Cone Dimension)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Zero-mask cone elevations, based on mapped extent from MacLeod and others (1995)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Re-interpolate “beheaded” cone elevations using kriging algorithm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r>
                <a:rPr lang="en-US"/>
                <a:t>Cone Volume = </a:t>
              </a:r>
              <a:br>
                <a:rPr lang="en-US"/>
              </a:br>
              <a:r>
                <a:rPr lang="en-US"/>
                <a:t>(Cone Surface – Mask Surface)</a:t>
              </a:r>
              <a:br>
                <a:rPr lang="en-US"/>
              </a:br>
              <a:r>
                <a:rPr lang="en-US"/>
                <a:t/>
              </a:r>
              <a:br>
                <a:rPr lang="en-US"/>
              </a:br>
              <a:endParaRPr lang="en-US"/>
            </a:p>
          </p:txBody>
        </p:sp>
        <p:sp>
          <p:nvSpPr>
            <p:cNvPr id="352261" name="Oval 5"/>
            <p:cNvSpPr>
              <a:spLocks noChangeArrowheads="1"/>
            </p:cNvSpPr>
            <p:nvPr/>
          </p:nvSpPr>
          <p:spPr bwMode="auto">
            <a:xfrm>
              <a:off x="96" y="1008"/>
              <a:ext cx="56" cy="6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2262" name="Oval 6"/>
            <p:cNvSpPr>
              <a:spLocks noChangeArrowheads="1"/>
            </p:cNvSpPr>
            <p:nvPr/>
          </p:nvSpPr>
          <p:spPr bwMode="auto">
            <a:xfrm>
              <a:off x="92" y="1619"/>
              <a:ext cx="56" cy="6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2263" name="Oval 7"/>
            <p:cNvSpPr>
              <a:spLocks noChangeArrowheads="1"/>
            </p:cNvSpPr>
            <p:nvPr/>
          </p:nvSpPr>
          <p:spPr bwMode="auto">
            <a:xfrm>
              <a:off x="95" y="2232"/>
              <a:ext cx="56" cy="6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2264" name="Oval 8"/>
            <p:cNvSpPr>
              <a:spLocks noChangeArrowheads="1"/>
            </p:cNvSpPr>
            <p:nvPr/>
          </p:nvSpPr>
          <p:spPr bwMode="auto">
            <a:xfrm>
              <a:off x="97" y="2862"/>
              <a:ext cx="56" cy="60"/>
            </a:xfrm>
            <a:prstGeom prst="ellipse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grpSp>
        <p:nvGrpSpPr>
          <p:cNvPr id="352271" name="Group 15"/>
          <p:cNvGrpSpPr>
            <a:grpSpLocks/>
          </p:cNvGrpSpPr>
          <p:nvPr/>
        </p:nvGrpSpPr>
        <p:grpSpPr bwMode="auto">
          <a:xfrm>
            <a:off x="3338513" y="104775"/>
            <a:ext cx="5567362" cy="6675438"/>
            <a:chOff x="2103" y="66"/>
            <a:chExt cx="3507" cy="4205"/>
          </a:xfrm>
        </p:grpSpPr>
        <p:pic>
          <p:nvPicPr>
            <p:cNvPr id="35225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3" y="66"/>
              <a:ext cx="3507" cy="4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2266" name="Rectangle 10"/>
            <p:cNvSpPr>
              <a:spLocks noChangeArrowheads="1"/>
            </p:cNvSpPr>
            <p:nvPr/>
          </p:nvSpPr>
          <p:spPr bwMode="auto">
            <a:xfrm>
              <a:off x="2414" y="2905"/>
              <a:ext cx="1008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2267" name="Rectangle 11"/>
            <p:cNvSpPr>
              <a:spLocks noChangeArrowheads="1"/>
            </p:cNvSpPr>
            <p:nvPr/>
          </p:nvSpPr>
          <p:spPr bwMode="auto">
            <a:xfrm>
              <a:off x="2398" y="2931"/>
              <a:ext cx="965" cy="4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2268" name="Rectangle 12"/>
            <p:cNvSpPr>
              <a:spLocks noChangeArrowheads="1"/>
            </p:cNvSpPr>
            <p:nvPr/>
          </p:nvSpPr>
          <p:spPr bwMode="auto">
            <a:xfrm>
              <a:off x="4451" y="910"/>
              <a:ext cx="965" cy="483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52269" name="Rectangle 13"/>
            <p:cNvSpPr>
              <a:spLocks noChangeArrowheads="1"/>
            </p:cNvSpPr>
            <p:nvPr/>
          </p:nvSpPr>
          <p:spPr bwMode="auto">
            <a:xfrm>
              <a:off x="4364" y="860"/>
              <a:ext cx="119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Original DEM of</a:t>
              </a:r>
              <a:br>
                <a:rPr lang="en-US"/>
              </a:br>
              <a:r>
                <a:rPr lang="en-US"/>
                <a:t>Lava Butte</a:t>
              </a:r>
            </a:p>
          </p:txBody>
        </p:sp>
        <p:sp>
          <p:nvSpPr>
            <p:cNvPr id="352270" name="Rectangle 14"/>
            <p:cNvSpPr>
              <a:spLocks noChangeArrowheads="1"/>
            </p:cNvSpPr>
            <p:nvPr/>
          </p:nvSpPr>
          <p:spPr bwMode="auto">
            <a:xfrm>
              <a:off x="2309" y="2989"/>
              <a:ext cx="1192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Masked DEM of</a:t>
              </a:r>
              <a:br>
                <a:rPr lang="en-US"/>
              </a:br>
              <a:r>
                <a:rPr lang="en-US"/>
                <a:t>Lava Butte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2" cstate="print"/>
          <a:srcRect l="33443" t="-714" r="-15822" b="52444"/>
          <a:stretch>
            <a:fillRect/>
          </a:stretch>
        </p:blipFill>
        <p:spPr bwMode="auto">
          <a:xfrm>
            <a:off x="7720013" y="1689100"/>
            <a:ext cx="1554162" cy="320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44072" name="Picture 8"/>
          <p:cNvPicPr>
            <a:picLocks noChangeAspect="1" noChangeArrowheads="1"/>
          </p:cNvPicPr>
          <p:nvPr/>
        </p:nvPicPr>
        <p:blipFill>
          <a:blip r:embed="rId3" cstate="print"/>
          <a:srcRect l="5319" b="1390"/>
          <a:stretch>
            <a:fillRect/>
          </a:stretch>
        </p:blipFill>
        <p:spPr bwMode="auto">
          <a:xfrm>
            <a:off x="2801938" y="25400"/>
            <a:ext cx="5002212" cy="675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344076" name="Group 12"/>
          <p:cNvGrpSpPr>
            <a:grpSpLocks/>
          </p:cNvGrpSpPr>
          <p:nvPr/>
        </p:nvGrpSpPr>
        <p:grpSpPr bwMode="auto">
          <a:xfrm>
            <a:off x="-38100" y="1843088"/>
            <a:ext cx="2998788" cy="3224212"/>
            <a:chOff x="0" y="1161"/>
            <a:chExt cx="1889" cy="2031"/>
          </a:xfrm>
        </p:grpSpPr>
        <p:sp>
          <p:nvSpPr>
            <p:cNvPr id="344069" name="Rectangle 5"/>
            <p:cNvSpPr>
              <a:spLocks noChangeArrowheads="1"/>
            </p:cNvSpPr>
            <p:nvPr/>
          </p:nvSpPr>
          <p:spPr bwMode="auto">
            <a:xfrm>
              <a:off x="0" y="1161"/>
              <a:ext cx="1889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CONE VOLUME SUMMARY</a:t>
              </a:r>
              <a:br>
                <a:rPr lang="en-US"/>
              </a:br>
              <a:r>
                <a:rPr lang="en-US"/>
                <a:t>(SINGLE AND COMPOSITE) </a:t>
              </a:r>
            </a:p>
          </p:txBody>
        </p:sp>
        <p:grpSp>
          <p:nvGrpSpPr>
            <p:cNvPr id="344075" name="Group 11"/>
            <p:cNvGrpSpPr>
              <a:grpSpLocks/>
            </p:cNvGrpSpPr>
            <p:nvPr/>
          </p:nvGrpSpPr>
          <p:grpSpPr bwMode="auto">
            <a:xfrm>
              <a:off x="247" y="1616"/>
              <a:ext cx="1398" cy="1576"/>
              <a:chOff x="255" y="1728"/>
              <a:chExt cx="1398" cy="1576"/>
            </a:xfrm>
          </p:grpSpPr>
          <p:pic>
            <p:nvPicPr>
              <p:cNvPr id="344073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5" y="1738"/>
                <a:ext cx="1398" cy="156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44074" name="Rectangle 10"/>
              <p:cNvSpPr>
                <a:spLocks noChangeArrowheads="1"/>
              </p:cNvSpPr>
              <p:nvPr/>
            </p:nvSpPr>
            <p:spPr bwMode="auto">
              <a:xfrm>
                <a:off x="255" y="1728"/>
                <a:ext cx="1391" cy="1555"/>
              </a:xfrm>
              <a:prstGeom prst="rect">
                <a:avLst/>
              </a:prstGeom>
              <a:noFill/>
              <a:ln w="317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</p:grp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273050" y="5111750"/>
            <a:ext cx="1906588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727075" indent="-277813" defTabSz="873125"/>
            <a:r>
              <a:rPr lang="en-US"/>
              <a:t>Cubic 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25400" y="2805113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CONE ALIGNMENT ANALYSES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>
                <a:solidFill>
                  <a:schemeClr val="tx2"/>
                </a:solidFill>
              </a:rPr>
              <a:t>SINGLE + COMPOSITE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826" name="Group 2"/>
          <p:cNvGrpSpPr>
            <a:grpSpLocks/>
          </p:cNvGrpSpPr>
          <p:nvPr/>
        </p:nvGrpSpPr>
        <p:grpSpPr bwMode="auto">
          <a:xfrm>
            <a:off x="100013" y="1590675"/>
            <a:ext cx="3419475" cy="3949700"/>
            <a:chOff x="63" y="1002"/>
            <a:chExt cx="2154" cy="2488"/>
          </a:xfrm>
        </p:grpSpPr>
        <p:grpSp>
          <p:nvGrpSpPr>
            <p:cNvPr id="461827" name="Group 3"/>
            <p:cNvGrpSpPr>
              <a:grpSpLocks/>
            </p:cNvGrpSpPr>
            <p:nvPr/>
          </p:nvGrpSpPr>
          <p:grpSpPr bwMode="auto">
            <a:xfrm>
              <a:off x="63" y="1002"/>
              <a:ext cx="2154" cy="2488"/>
              <a:chOff x="3606" y="509"/>
              <a:chExt cx="2154" cy="2488"/>
            </a:xfrm>
          </p:grpSpPr>
          <p:grpSp>
            <p:nvGrpSpPr>
              <p:cNvPr id="461828" name="Group 4"/>
              <p:cNvGrpSpPr>
                <a:grpSpLocks/>
              </p:cNvGrpSpPr>
              <p:nvPr/>
            </p:nvGrpSpPr>
            <p:grpSpPr bwMode="auto">
              <a:xfrm>
                <a:off x="3606" y="509"/>
                <a:ext cx="2154" cy="2488"/>
                <a:chOff x="3606" y="509"/>
                <a:chExt cx="2154" cy="2488"/>
              </a:xfrm>
            </p:grpSpPr>
            <p:pic>
              <p:nvPicPr>
                <p:cNvPr id="461829" name="Picture 5" descr="Newberry regional geo map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7437" t="18581" r="22282" b="23489"/>
                <a:stretch>
                  <a:fillRect/>
                </a:stretch>
              </p:blipFill>
              <p:spPr bwMode="auto">
                <a:xfrm>
                  <a:off x="3643" y="701"/>
                  <a:ext cx="2015" cy="2202"/>
                </a:xfrm>
                <a:prstGeom prst="rect">
                  <a:avLst/>
                </a:prstGeom>
                <a:noFill/>
              </p:spPr>
            </p:pic>
            <p:sp>
              <p:nvSpPr>
                <p:cNvPr id="461830" name="Rectangle 6"/>
                <p:cNvSpPr>
                  <a:spLocks noChangeArrowheads="1"/>
                </p:cNvSpPr>
                <p:nvPr/>
              </p:nvSpPr>
              <p:spPr bwMode="auto">
                <a:xfrm>
                  <a:off x="4767" y="509"/>
                  <a:ext cx="993" cy="56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1" name="Rectangle 7"/>
                <p:cNvSpPr>
                  <a:spLocks noChangeArrowheads="1"/>
                </p:cNvSpPr>
                <p:nvPr/>
              </p:nvSpPr>
              <p:spPr bwMode="auto">
                <a:xfrm>
                  <a:off x="4508" y="2721"/>
                  <a:ext cx="142" cy="259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2" name="Rectangle 8"/>
                <p:cNvSpPr>
                  <a:spLocks noChangeArrowheads="1"/>
                </p:cNvSpPr>
                <p:nvPr/>
              </p:nvSpPr>
              <p:spPr bwMode="auto">
                <a:xfrm>
                  <a:off x="4141" y="2187"/>
                  <a:ext cx="100" cy="192"/>
                </a:xfrm>
                <a:prstGeom prst="rect">
                  <a:avLst/>
                </a:prstGeom>
                <a:solidFill>
                  <a:srgbClr val="FFDA3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3" name="Rectangle 9"/>
                <p:cNvSpPr>
                  <a:spLocks noChangeArrowheads="1"/>
                </p:cNvSpPr>
                <p:nvPr/>
              </p:nvSpPr>
              <p:spPr bwMode="auto">
                <a:xfrm>
                  <a:off x="5459" y="1311"/>
                  <a:ext cx="301" cy="675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4" name="Rectangle 10"/>
                <p:cNvSpPr>
                  <a:spLocks noChangeArrowheads="1"/>
                </p:cNvSpPr>
                <p:nvPr/>
              </p:nvSpPr>
              <p:spPr bwMode="auto">
                <a:xfrm>
                  <a:off x="3606" y="2454"/>
                  <a:ext cx="59" cy="543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5" name="Rectangle 11"/>
                <p:cNvSpPr>
                  <a:spLocks noChangeArrowheads="1"/>
                </p:cNvSpPr>
                <p:nvPr/>
              </p:nvSpPr>
              <p:spPr bwMode="auto">
                <a:xfrm>
                  <a:off x="3615" y="1110"/>
                  <a:ext cx="142" cy="368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6" name="Rectangle 12"/>
                <p:cNvSpPr>
                  <a:spLocks noChangeArrowheads="1"/>
                </p:cNvSpPr>
                <p:nvPr/>
              </p:nvSpPr>
              <p:spPr bwMode="auto">
                <a:xfrm>
                  <a:off x="3640" y="1402"/>
                  <a:ext cx="217" cy="66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7" name="Rectangle 13"/>
                <p:cNvSpPr>
                  <a:spLocks noChangeArrowheads="1"/>
                </p:cNvSpPr>
                <p:nvPr/>
              </p:nvSpPr>
              <p:spPr bwMode="auto">
                <a:xfrm>
                  <a:off x="3615" y="2154"/>
                  <a:ext cx="217" cy="317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  <p:sp>
              <p:nvSpPr>
                <p:cNvPr id="461838" name="Oval 14"/>
                <p:cNvSpPr>
                  <a:spLocks noChangeArrowheads="1"/>
                </p:cNvSpPr>
                <p:nvPr/>
              </p:nvSpPr>
              <p:spPr bwMode="auto">
                <a:xfrm>
                  <a:off x="3757" y="935"/>
                  <a:ext cx="166" cy="134"/>
                </a:xfrm>
                <a:prstGeom prst="ellipse">
                  <a:avLst/>
                </a:prstGeom>
                <a:solidFill>
                  <a:srgbClr val="FFFFFF"/>
                </a:soli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90488" tIns="44450" rIns="90488" bIns="44450" anchor="ctr"/>
                <a:lstStyle/>
                <a:p>
                  <a:endParaRPr lang="en-US"/>
                </a:p>
              </p:txBody>
            </p:sp>
          </p:grpSp>
          <p:sp>
            <p:nvSpPr>
              <p:cNvPr id="461839" name="Rectangle 15"/>
              <p:cNvSpPr>
                <a:spLocks noChangeArrowheads="1"/>
              </p:cNvSpPr>
              <p:nvPr/>
            </p:nvSpPr>
            <p:spPr bwMode="auto">
              <a:xfrm>
                <a:off x="3640" y="693"/>
                <a:ext cx="2003" cy="2296"/>
              </a:xfrm>
              <a:prstGeom prst="rect">
                <a:avLst/>
              </a:prstGeom>
              <a:noFill/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461840" name="Line 16"/>
            <p:cNvSpPr>
              <a:spLocks noChangeShapeType="1"/>
            </p:cNvSpPr>
            <p:nvPr/>
          </p:nvSpPr>
          <p:spPr bwMode="auto">
            <a:xfrm flipV="1">
              <a:off x="180" y="2764"/>
              <a:ext cx="112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1841" name="Line 17"/>
            <p:cNvSpPr>
              <a:spLocks noChangeShapeType="1"/>
            </p:cNvSpPr>
            <p:nvPr/>
          </p:nvSpPr>
          <p:spPr bwMode="auto">
            <a:xfrm flipV="1">
              <a:off x="264" y="1424"/>
              <a:ext cx="20" cy="1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1842" name="Line 18"/>
            <p:cNvSpPr>
              <a:spLocks noChangeShapeType="1"/>
            </p:cNvSpPr>
            <p:nvPr/>
          </p:nvSpPr>
          <p:spPr bwMode="auto">
            <a:xfrm flipH="1" flipV="1">
              <a:off x="284" y="1436"/>
              <a:ext cx="92" cy="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1843" name="Line 19"/>
            <p:cNvSpPr>
              <a:spLocks noChangeShapeType="1"/>
            </p:cNvSpPr>
            <p:nvPr/>
          </p:nvSpPr>
          <p:spPr bwMode="auto">
            <a:xfrm flipH="1" flipV="1">
              <a:off x="320" y="1460"/>
              <a:ext cx="24" cy="68"/>
            </a:xfrm>
            <a:prstGeom prst="line">
              <a:avLst/>
            </a:prstGeom>
            <a:noFill/>
            <a:ln w="15875">
              <a:solidFill>
                <a:srgbClr val="666699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1844" name="Line 20"/>
            <p:cNvSpPr>
              <a:spLocks noChangeShapeType="1"/>
            </p:cNvSpPr>
            <p:nvPr/>
          </p:nvSpPr>
          <p:spPr bwMode="auto">
            <a:xfrm>
              <a:off x="1912" y="2128"/>
              <a:ext cx="180" cy="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61845" name="Line 21"/>
            <p:cNvSpPr>
              <a:spLocks noChangeShapeType="1"/>
            </p:cNvSpPr>
            <p:nvPr/>
          </p:nvSpPr>
          <p:spPr bwMode="auto">
            <a:xfrm>
              <a:off x="1588" y="3380"/>
              <a:ext cx="60" cy="9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pic>
        <p:nvPicPr>
          <p:cNvPr id="46184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63" y="63500"/>
            <a:ext cx="5621337" cy="676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1847" name="Rectangle 23"/>
          <p:cNvSpPr>
            <a:spLocks noChangeArrowheads="1"/>
          </p:cNvSpPr>
          <p:nvPr/>
        </p:nvSpPr>
        <p:spPr bwMode="auto">
          <a:xfrm>
            <a:off x="581025" y="652463"/>
            <a:ext cx="23272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REGIONAL FAULT-</a:t>
            </a:r>
            <a:br>
              <a:rPr lang="en-US" sz="1800"/>
            </a:br>
            <a:r>
              <a:rPr lang="en-US" sz="1800"/>
              <a:t>TREND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 descr="big_obsidean_south_c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88900"/>
            <a:ext cx="7578725" cy="6677025"/>
          </a:xfrm>
          <a:prstGeom prst="rect">
            <a:avLst/>
          </a:prstGeom>
          <a:noFill/>
        </p:spPr>
      </p:pic>
      <p:sp>
        <p:nvSpPr>
          <p:cNvPr id="417796" name="Line 4"/>
          <p:cNvSpPr>
            <a:spLocks noChangeShapeType="1"/>
          </p:cNvSpPr>
          <p:nvPr/>
        </p:nvSpPr>
        <p:spPr bwMode="auto">
          <a:xfrm flipV="1">
            <a:off x="1628775" y="974725"/>
            <a:ext cx="2662238" cy="5111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rot="240719" flipV="1">
            <a:off x="5651500" y="965200"/>
            <a:ext cx="2662238" cy="5111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rot="12132276" flipV="1">
            <a:off x="5664200" y="1016000"/>
            <a:ext cx="2662238" cy="511175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17799" name="Rectangle 7"/>
          <p:cNvSpPr>
            <a:spLocks noChangeArrowheads="1"/>
          </p:cNvSpPr>
          <p:nvPr/>
        </p:nvSpPr>
        <p:spPr bwMode="auto">
          <a:xfrm>
            <a:off x="790575" y="-34925"/>
            <a:ext cx="786606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Cone lineaments anyone?  Question:  How many lines can be created by connecting the dots between 296 select cone center points?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320675" y="176213"/>
            <a:ext cx="32273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Answer: </a:t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Total Lines = </a:t>
            </a:r>
            <a:r>
              <a:rPr lang="en-US" sz="1800" b="0"/>
              <a:t>[n(n-1)]/2</a:t>
            </a:r>
            <a:r>
              <a:rPr lang="en-US" sz="1800"/>
              <a:t> = </a:t>
            </a:r>
            <a:br>
              <a:rPr lang="en-US" sz="1800"/>
            </a:br>
            <a:r>
              <a:rPr lang="en-US" sz="1800" b="0"/>
              <a:t>[296*295]/2</a:t>
            </a:r>
            <a:r>
              <a:rPr lang="en-US" sz="1800"/>
              <a:t> = 43,660 </a:t>
            </a:r>
            <a:br>
              <a:rPr lang="en-US" sz="1800"/>
            </a:br>
            <a:r>
              <a:rPr lang="en-US" sz="1800"/>
              <a:t>possible line combinations</a:t>
            </a:r>
            <a:r>
              <a:rPr lang="en-US" sz="1800">
                <a:solidFill>
                  <a:srgbClr val="FFFF00"/>
                </a:solidFill>
              </a:rPr>
              <a:t> </a:t>
            </a:r>
            <a:endParaRPr lang="en-US" sz="1800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4756150" y="5008563"/>
            <a:ext cx="4375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Follow-up Question: Which cone lineaments are due to random chance and which are statistically and geologically significant?</a:t>
            </a:r>
            <a:r>
              <a:rPr lang="en-US" sz="1800">
                <a:solidFill>
                  <a:srgbClr val="FFFF00"/>
                </a:solidFill>
              </a:rPr>
              <a:t> </a:t>
            </a:r>
            <a:endParaRPr lang="en-US" sz="1800"/>
          </a:p>
        </p:txBody>
      </p:sp>
      <p:pic>
        <p:nvPicPr>
          <p:cNvPr id="460806" name="Picture 6"/>
          <p:cNvPicPr>
            <a:picLocks noChangeAspect="1" noChangeArrowheads="1"/>
          </p:cNvPicPr>
          <p:nvPr/>
        </p:nvPicPr>
        <p:blipFill>
          <a:blip r:embed="rId2" cstate="print"/>
          <a:srcRect l="1564" t="3000" r="34521" b="4858"/>
          <a:stretch>
            <a:fillRect/>
          </a:stretch>
        </p:blipFill>
        <p:spPr bwMode="auto">
          <a:xfrm>
            <a:off x="319088" y="1716088"/>
            <a:ext cx="4113212" cy="4991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460811" name="Group 11"/>
          <p:cNvGrpSpPr>
            <a:grpSpLocks/>
          </p:cNvGrpSpPr>
          <p:nvPr/>
        </p:nvGrpSpPr>
        <p:grpSpPr bwMode="auto">
          <a:xfrm>
            <a:off x="4711700" y="127000"/>
            <a:ext cx="4200525" cy="5060950"/>
            <a:chOff x="3075" y="132"/>
            <a:chExt cx="2646" cy="3188"/>
          </a:xfrm>
        </p:grpSpPr>
        <p:pic>
          <p:nvPicPr>
            <p:cNvPr id="460809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l="1564" t="3000" r="34521" b="4858"/>
            <a:stretch>
              <a:fillRect/>
            </a:stretch>
          </p:blipFill>
          <p:spPr bwMode="auto">
            <a:xfrm>
              <a:off x="3130" y="132"/>
              <a:ext cx="2591" cy="31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46081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5" y="156"/>
              <a:ext cx="2240" cy="3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014" name="Group 22"/>
          <p:cNvGrpSpPr>
            <a:grpSpLocks/>
          </p:cNvGrpSpPr>
          <p:nvPr/>
        </p:nvGrpSpPr>
        <p:grpSpPr bwMode="auto">
          <a:xfrm>
            <a:off x="446088" y="-1588"/>
            <a:ext cx="8372475" cy="6859588"/>
            <a:chOff x="281" y="-1"/>
            <a:chExt cx="5274" cy="4321"/>
          </a:xfrm>
        </p:grpSpPr>
        <p:pic>
          <p:nvPicPr>
            <p:cNvPr id="34099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272" t="2196" r="2272" b="1219"/>
            <a:stretch>
              <a:fillRect/>
            </a:stretch>
          </p:blipFill>
          <p:spPr bwMode="auto">
            <a:xfrm>
              <a:off x="281" y="-1"/>
              <a:ext cx="5274" cy="43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 rot="-5400000">
              <a:off x="1185" y="3352"/>
              <a:ext cx="604" cy="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Frequency</a:t>
              </a:r>
            </a:p>
          </p:txBody>
        </p:sp>
        <p:sp>
          <p:nvSpPr>
            <p:cNvPr id="340999" name="Rectangle 7"/>
            <p:cNvSpPr>
              <a:spLocks noChangeArrowheads="1"/>
            </p:cNvSpPr>
            <p:nvPr/>
          </p:nvSpPr>
          <p:spPr bwMode="auto">
            <a:xfrm>
              <a:off x="1825" y="3908"/>
              <a:ext cx="604" cy="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Azimuth</a:t>
              </a:r>
            </a:p>
          </p:txBody>
        </p:sp>
        <p:sp>
          <p:nvSpPr>
            <p:cNvPr id="341000" name="Rectangle 8"/>
            <p:cNvSpPr>
              <a:spLocks noChangeArrowheads="1"/>
            </p:cNvSpPr>
            <p:nvPr/>
          </p:nvSpPr>
          <p:spPr bwMode="auto">
            <a:xfrm>
              <a:off x="3401" y="756"/>
              <a:ext cx="604" cy="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Azimuth</a:t>
              </a:r>
            </a:p>
          </p:txBody>
        </p:sp>
        <p:sp>
          <p:nvSpPr>
            <p:cNvPr id="341001" name="Rectangle 9"/>
            <p:cNvSpPr>
              <a:spLocks noChangeArrowheads="1"/>
            </p:cNvSpPr>
            <p:nvPr/>
          </p:nvSpPr>
          <p:spPr bwMode="auto">
            <a:xfrm rot="-5400000">
              <a:off x="2776" y="351"/>
              <a:ext cx="604" cy="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Frequency</a:t>
              </a:r>
            </a:p>
          </p:txBody>
        </p:sp>
        <p:sp>
          <p:nvSpPr>
            <p:cNvPr id="341005" name="Rectangle 13"/>
            <p:cNvSpPr>
              <a:spLocks noChangeArrowheads="1"/>
            </p:cNvSpPr>
            <p:nvPr/>
          </p:nvSpPr>
          <p:spPr bwMode="auto">
            <a:xfrm>
              <a:off x="1597" y="73"/>
              <a:ext cx="1407" cy="336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41003" name="Rectangle 11"/>
            <p:cNvSpPr>
              <a:spLocks noChangeArrowheads="1"/>
            </p:cNvSpPr>
            <p:nvPr/>
          </p:nvSpPr>
          <p:spPr bwMode="auto">
            <a:xfrm>
              <a:off x="1527" y="12"/>
              <a:ext cx="156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500"/>
                <a:t>METHODS OF CONE LINEAMENT ANALYSIS</a:t>
              </a:r>
            </a:p>
          </p:txBody>
        </p:sp>
        <p:sp>
          <p:nvSpPr>
            <p:cNvPr id="341006" name="Rectangle 14"/>
            <p:cNvSpPr>
              <a:spLocks noChangeArrowheads="1"/>
            </p:cNvSpPr>
            <p:nvPr/>
          </p:nvSpPr>
          <p:spPr bwMode="auto">
            <a:xfrm>
              <a:off x="477" y="3826"/>
              <a:ext cx="779" cy="422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91" y="3802"/>
              <a:ext cx="113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/>
                <a:t>“TWO-POINT</a:t>
              </a:r>
              <a:br>
                <a:rPr lang="en-US" sz="1400"/>
              </a:br>
              <a:r>
                <a:rPr lang="en-US" sz="1400"/>
                <a:t>METHOD”</a:t>
              </a:r>
              <a:br>
                <a:rPr lang="en-US" sz="1400"/>
              </a:br>
              <a:r>
                <a:rPr lang="en-US" sz="1400"/>
                <a:t>(Lutz, 1986)</a:t>
              </a:r>
            </a:p>
          </p:txBody>
        </p:sp>
        <p:grpSp>
          <p:nvGrpSpPr>
            <p:cNvPr id="341009" name="Group 17"/>
            <p:cNvGrpSpPr>
              <a:grpSpLocks/>
            </p:cNvGrpSpPr>
            <p:nvPr/>
          </p:nvGrpSpPr>
          <p:grpSpPr bwMode="auto">
            <a:xfrm>
              <a:off x="1872" y="788"/>
              <a:ext cx="341" cy="191"/>
              <a:chOff x="-753" y="2606"/>
              <a:chExt cx="341" cy="191"/>
            </a:xfrm>
          </p:grpSpPr>
          <p:sp>
            <p:nvSpPr>
              <p:cNvPr id="341007" name="Rectangle 15"/>
              <p:cNvSpPr>
                <a:spLocks noChangeArrowheads="1"/>
              </p:cNvSpPr>
              <p:nvPr/>
            </p:nvSpPr>
            <p:spPr bwMode="auto">
              <a:xfrm>
                <a:off x="-730" y="2606"/>
                <a:ext cx="310" cy="191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41008" name="Rectangle 16"/>
              <p:cNvSpPr>
                <a:spLocks noChangeArrowheads="1"/>
              </p:cNvSpPr>
              <p:nvPr/>
            </p:nvSpPr>
            <p:spPr bwMode="auto">
              <a:xfrm>
                <a:off x="-753" y="2615"/>
                <a:ext cx="341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ctr"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/>
                  <a:t>GIS</a:t>
                </a:r>
              </a:p>
            </p:txBody>
          </p:sp>
        </p:grpSp>
        <p:grpSp>
          <p:nvGrpSpPr>
            <p:cNvPr id="341013" name="Group 21"/>
            <p:cNvGrpSpPr>
              <a:grpSpLocks/>
            </p:cNvGrpSpPr>
            <p:nvPr/>
          </p:nvGrpSpPr>
          <p:grpSpPr bwMode="auto">
            <a:xfrm>
              <a:off x="4434" y="1576"/>
              <a:ext cx="1113" cy="579"/>
              <a:chOff x="5200" y="2149"/>
              <a:chExt cx="1113" cy="579"/>
            </a:xfrm>
          </p:grpSpPr>
          <p:sp>
            <p:nvSpPr>
              <p:cNvPr id="341010" name="Rectangle 18"/>
              <p:cNvSpPr>
                <a:spLocks noChangeArrowheads="1"/>
              </p:cNvSpPr>
              <p:nvPr/>
            </p:nvSpPr>
            <p:spPr bwMode="auto">
              <a:xfrm>
                <a:off x="5272" y="2149"/>
                <a:ext cx="975" cy="579"/>
              </a:xfrm>
              <a:prstGeom prst="rect">
                <a:avLst/>
              </a:prstGeom>
              <a:solidFill>
                <a:srgbClr val="FFFF99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41011" name="Rectangle 19"/>
              <p:cNvSpPr>
                <a:spLocks noChangeArrowheads="1"/>
              </p:cNvSpPr>
              <p:nvPr/>
            </p:nvSpPr>
            <p:spPr bwMode="auto">
              <a:xfrm>
                <a:off x="5200" y="2187"/>
                <a:ext cx="1113" cy="5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algn="ctr"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/>
                  <a:t>“POINT-DENSITY</a:t>
                </a:r>
                <a:br>
                  <a:rPr lang="en-US" sz="1400"/>
                </a:br>
                <a:r>
                  <a:rPr lang="en-US" sz="1400"/>
                  <a:t>METHOD”</a:t>
                </a:r>
                <a:br>
                  <a:rPr lang="en-US" sz="1400"/>
                </a:br>
                <a:r>
                  <a:rPr lang="en-US" sz="1400"/>
                  <a:t>(Zhang and</a:t>
                </a:r>
                <a:br>
                  <a:rPr lang="en-US" sz="1400"/>
                </a:br>
                <a:r>
                  <a:rPr lang="en-US" sz="1400"/>
                  <a:t>Lutz, 1989)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738" y="50800"/>
            <a:ext cx="4652962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8962" name="Rectangle 18"/>
          <p:cNvSpPr>
            <a:spLocks noChangeArrowheads="1"/>
          </p:cNvSpPr>
          <p:nvPr/>
        </p:nvSpPr>
        <p:spPr bwMode="auto">
          <a:xfrm>
            <a:off x="5291138" y="4271963"/>
            <a:ext cx="2520950" cy="3397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8963" name="Rectangle 19"/>
          <p:cNvSpPr>
            <a:spLocks noChangeArrowheads="1"/>
          </p:cNvSpPr>
          <p:nvPr/>
        </p:nvSpPr>
        <p:spPr bwMode="auto">
          <a:xfrm>
            <a:off x="5313363" y="1968500"/>
            <a:ext cx="2665412" cy="3397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8964" name="Rectangle 20"/>
          <p:cNvSpPr>
            <a:spLocks noChangeArrowheads="1"/>
          </p:cNvSpPr>
          <p:nvPr/>
        </p:nvSpPr>
        <p:spPr bwMode="auto">
          <a:xfrm>
            <a:off x="5299075" y="192088"/>
            <a:ext cx="2846388" cy="3397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8961" name="Rectangle 17"/>
          <p:cNvSpPr>
            <a:spLocks noChangeArrowheads="1"/>
          </p:cNvSpPr>
          <p:nvPr/>
        </p:nvSpPr>
        <p:spPr bwMode="auto">
          <a:xfrm>
            <a:off x="5524500" y="4306888"/>
            <a:ext cx="29829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Actual Two-Point Cone Azimuths</a:t>
            </a:r>
          </a:p>
        </p:txBody>
      </p:sp>
      <p:sp>
        <p:nvSpPr>
          <p:cNvPr id="338965" name="Rectangle 21"/>
          <p:cNvSpPr>
            <a:spLocks noChangeArrowheads="1"/>
          </p:cNvSpPr>
          <p:nvPr/>
        </p:nvSpPr>
        <p:spPr bwMode="auto">
          <a:xfrm>
            <a:off x="5459413" y="2120900"/>
            <a:ext cx="31781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Random Two-Point Cone Azimuths</a:t>
            </a:r>
          </a:p>
        </p:txBody>
      </p:sp>
      <p:sp>
        <p:nvSpPr>
          <p:cNvPr id="338966" name="Rectangle 22"/>
          <p:cNvSpPr>
            <a:spLocks noChangeArrowheads="1"/>
          </p:cNvSpPr>
          <p:nvPr/>
        </p:nvSpPr>
        <p:spPr bwMode="auto">
          <a:xfrm>
            <a:off x="5360988" y="230188"/>
            <a:ext cx="34909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Normalized Two-Point Cone Azimuths</a:t>
            </a:r>
          </a:p>
        </p:txBody>
      </p:sp>
      <p:sp>
        <p:nvSpPr>
          <p:cNvPr id="338968" name="Rectangle 24"/>
          <p:cNvSpPr>
            <a:spLocks noChangeArrowheads="1"/>
          </p:cNvSpPr>
          <p:nvPr/>
        </p:nvSpPr>
        <p:spPr bwMode="auto">
          <a:xfrm>
            <a:off x="7369175" y="4664075"/>
            <a:ext cx="1254125" cy="3000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8967" name="Rectangle 23"/>
          <p:cNvSpPr>
            <a:spLocks noChangeArrowheads="1"/>
          </p:cNvSpPr>
          <p:nvPr/>
        </p:nvSpPr>
        <p:spPr bwMode="auto">
          <a:xfrm>
            <a:off x="7196138" y="4667250"/>
            <a:ext cx="17684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100"/>
              <a:t>n = 296</a:t>
            </a:r>
            <a:br>
              <a:rPr lang="en-US" sz="1100"/>
            </a:br>
            <a:r>
              <a:rPr lang="en-US" sz="1100"/>
              <a:t>Line Segments = 43,660</a:t>
            </a:r>
          </a:p>
        </p:txBody>
      </p:sp>
      <p:sp>
        <p:nvSpPr>
          <p:cNvPr id="338970" name="Rectangle 26"/>
          <p:cNvSpPr>
            <a:spLocks noChangeArrowheads="1"/>
          </p:cNvSpPr>
          <p:nvPr/>
        </p:nvSpPr>
        <p:spPr bwMode="auto">
          <a:xfrm>
            <a:off x="7354888" y="2468563"/>
            <a:ext cx="1463675" cy="366712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8969" name="Rectangle 25"/>
          <p:cNvSpPr>
            <a:spLocks noChangeArrowheads="1"/>
          </p:cNvSpPr>
          <p:nvPr/>
        </p:nvSpPr>
        <p:spPr bwMode="auto">
          <a:xfrm>
            <a:off x="7437438" y="2468563"/>
            <a:ext cx="15716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100"/>
              <a:t>n = 296 / replicate</a:t>
            </a:r>
            <a:br>
              <a:rPr lang="en-US" sz="1100"/>
            </a:br>
            <a:r>
              <a:rPr lang="en-US" sz="1100"/>
              <a:t>Replicates = 300</a:t>
            </a:r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auto">
          <a:xfrm>
            <a:off x="7524750" y="574675"/>
            <a:ext cx="1163638" cy="1825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auto">
          <a:xfrm>
            <a:off x="7369175" y="479425"/>
            <a:ext cx="13890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100"/>
              <a:t>95% Critical Value</a:t>
            </a:r>
          </a:p>
        </p:txBody>
      </p:sp>
      <p:grpSp>
        <p:nvGrpSpPr>
          <p:cNvPr id="338978" name="Group 34"/>
          <p:cNvGrpSpPr>
            <a:grpSpLocks/>
          </p:cNvGrpSpPr>
          <p:nvPr/>
        </p:nvGrpSpPr>
        <p:grpSpPr bwMode="auto">
          <a:xfrm>
            <a:off x="111125" y="92075"/>
            <a:ext cx="4262438" cy="6765925"/>
            <a:chOff x="94" y="58"/>
            <a:chExt cx="2685" cy="4262"/>
          </a:xfrm>
        </p:grpSpPr>
        <p:sp>
          <p:nvSpPr>
            <p:cNvPr id="338957" name="Rectangle 13"/>
            <p:cNvSpPr>
              <a:spLocks noChangeArrowheads="1"/>
            </p:cNvSpPr>
            <p:nvPr/>
          </p:nvSpPr>
          <p:spPr bwMode="auto">
            <a:xfrm>
              <a:off x="94" y="1791"/>
              <a:ext cx="2682" cy="1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NORMALIZED ALIGNMENT FREQUENCY:</a:t>
              </a:r>
              <a:br>
                <a:rPr lang="en-US"/>
              </a:br>
              <a:r>
                <a:rPr lang="en-US" sz="1800"/>
                <a:t>F</a:t>
              </a:r>
              <a:r>
                <a:rPr lang="en-US" sz="1800" baseline="-25000"/>
                <a:t>NORM</a:t>
              </a:r>
              <a:r>
                <a:rPr lang="en-US" sz="1800"/>
                <a:t> = (F</a:t>
              </a:r>
              <a:r>
                <a:rPr lang="en-US" sz="1800" baseline="-25000"/>
                <a:t>EXP</a:t>
              </a:r>
              <a:r>
                <a:rPr lang="en-US" sz="1800"/>
                <a:t> / F</a:t>
              </a:r>
              <a:r>
                <a:rPr lang="en-US" sz="1800" baseline="-25000"/>
                <a:t>AVG</a:t>
              </a:r>
              <a:r>
                <a:rPr lang="en-US" sz="1800"/>
                <a:t>) * F</a:t>
              </a:r>
              <a:r>
                <a:rPr lang="en-US" sz="1800" baseline="-25000"/>
                <a:t>OBS</a:t>
              </a:r>
              <a:r>
                <a:rPr lang="en-US"/>
                <a:t> </a:t>
              </a:r>
              <a:br>
                <a:rPr lang="en-US"/>
              </a:br>
              <a:r>
                <a:rPr lang="en-US"/>
                <a:t> </a:t>
              </a:r>
              <a:br>
                <a:rPr lang="en-US"/>
              </a:br>
              <a:r>
                <a:rPr lang="en-US"/>
                <a:t>     F</a:t>
              </a:r>
              <a:r>
                <a:rPr lang="en-US" baseline="-25000"/>
                <a:t>NORM</a:t>
              </a:r>
              <a:r>
                <a:rPr lang="en-US"/>
                <a:t> = normalized bin frequency</a:t>
              </a:r>
              <a:br>
                <a:rPr lang="en-US"/>
              </a:br>
              <a:r>
                <a:rPr lang="en-US"/>
                <a:t>     F</a:t>
              </a:r>
              <a:r>
                <a:rPr lang="en-US" baseline="-25000"/>
                <a:t>EXP</a:t>
              </a:r>
              <a:r>
                <a:rPr lang="en-US"/>
                <a:t> = expected bin frequency</a:t>
              </a:r>
              <a:br>
                <a:rPr lang="en-US"/>
              </a:br>
              <a:r>
                <a:rPr lang="en-US"/>
                <a:t>     F</a:t>
              </a:r>
              <a:r>
                <a:rPr lang="en-US" baseline="-25000"/>
                <a:t>AVG </a:t>
              </a:r>
              <a:r>
                <a:rPr lang="en-US"/>
                <a:t>= average random bin frequency</a:t>
              </a:r>
              <a:br>
                <a:rPr lang="en-US"/>
              </a:br>
              <a:r>
                <a:rPr lang="en-US"/>
                <a:t>     F</a:t>
              </a:r>
              <a:r>
                <a:rPr lang="en-US" baseline="-25000"/>
                <a:t>OBS</a:t>
              </a:r>
              <a:r>
                <a:rPr lang="en-US"/>
                <a:t> = observed bin frequency  </a:t>
              </a:r>
            </a:p>
          </p:txBody>
        </p:sp>
        <p:sp>
          <p:nvSpPr>
            <p:cNvPr id="338958" name="Rectangle 14"/>
            <p:cNvSpPr>
              <a:spLocks noChangeArrowheads="1"/>
            </p:cNvSpPr>
            <p:nvPr/>
          </p:nvSpPr>
          <p:spPr bwMode="auto">
            <a:xfrm>
              <a:off x="97" y="997"/>
              <a:ext cx="247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EXPECTED ALIGNMENT FREQUENCY:</a:t>
              </a:r>
              <a:r>
                <a:rPr lang="en-US" sz="1800"/>
                <a:t/>
              </a:r>
              <a:br>
                <a:rPr lang="en-US" sz="1800"/>
              </a:br>
              <a:r>
                <a:rPr lang="en-US" sz="1800"/>
                <a:t>F</a:t>
              </a:r>
              <a:r>
                <a:rPr lang="en-US" sz="1800" baseline="-25000"/>
                <a:t>EXP</a:t>
              </a:r>
              <a:r>
                <a:rPr lang="en-US" sz="1800"/>
                <a:t> = (n*(n-1) / (2*k)) </a:t>
              </a:r>
              <a:br>
                <a:rPr lang="en-US" sz="1800"/>
              </a:br>
              <a:r>
                <a:rPr lang="en-US" sz="1800"/>
                <a:t>    </a:t>
              </a:r>
              <a:r>
                <a:rPr lang="en-US"/>
                <a:t>n = No. of Cinder Cones</a:t>
              </a:r>
              <a:br>
                <a:rPr lang="en-US"/>
              </a:br>
              <a:r>
                <a:rPr lang="en-US"/>
                <a:t>     k = No. of Azimuthal Bins</a:t>
              </a:r>
            </a:p>
          </p:txBody>
        </p:sp>
        <p:sp>
          <p:nvSpPr>
            <p:cNvPr id="338959" name="Rectangle 15"/>
            <p:cNvSpPr>
              <a:spLocks noChangeArrowheads="1"/>
            </p:cNvSpPr>
            <p:nvPr/>
          </p:nvSpPr>
          <p:spPr bwMode="auto">
            <a:xfrm>
              <a:off x="280" y="58"/>
              <a:ext cx="245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CONE TWO-POINT ALIGNMENT ANALYSIS (after Lutz, 1986)</a:t>
              </a:r>
            </a:p>
          </p:txBody>
        </p:sp>
        <p:sp>
          <p:nvSpPr>
            <p:cNvPr id="338960" name="Rectangle 16"/>
            <p:cNvSpPr>
              <a:spLocks noChangeArrowheads="1"/>
            </p:cNvSpPr>
            <p:nvPr/>
          </p:nvSpPr>
          <p:spPr bwMode="auto">
            <a:xfrm>
              <a:off x="102" y="376"/>
              <a:ext cx="2675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NULL HYPOTHESIS</a:t>
              </a:r>
              <a:br>
                <a:rPr lang="en-US"/>
              </a:br>
              <a:r>
                <a:rPr lang="en-US"/>
                <a:t>Distribution of Actual Cone Alignments = Random Cone Alignments</a:t>
              </a:r>
              <a:endParaRPr lang="en-US" sz="1800"/>
            </a:p>
          </p:txBody>
        </p:sp>
        <p:sp>
          <p:nvSpPr>
            <p:cNvPr id="338974" name="Rectangle 30"/>
            <p:cNvSpPr>
              <a:spLocks noChangeArrowheads="1"/>
            </p:cNvSpPr>
            <p:nvPr/>
          </p:nvSpPr>
          <p:spPr bwMode="auto">
            <a:xfrm>
              <a:off x="96" y="3018"/>
              <a:ext cx="2683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CRITICAL VALUE:</a:t>
              </a:r>
              <a:br>
                <a:rPr lang="en-US"/>
              </a:br>
              <a:r>
                <a:rPr lang="en-US" sz="1800"/>
                <a:t>L</a:t>
              </a:r>
              <a:r>
                <a:rPr lang="en-US" sz="1800" baseline="-25000"/>
                <a:t>I</a:t>
              </a:r>
              <a:r>
                <a:rPr lang="en-US" sz="1800"/>
                <a:t> = [(F</a:t>
              </a:r>
              <a:r>
                <a:rPr lang="en-US" sz="1800" baseline="-25000"/>
                <a:t>EXP</a:t>
              </a:r>
              <a:r>
                <a:rPr lang="en-US" sz="1800"/>
                <a:t> / F</a:t>
              </a:r>
              <a:r>
                <a:rPr lang="en-US" sz="1800" baseline="-25000"/>
                <a:t>AVG</a:t>
              </a:r>
              <a:r>
                <a:rPr lang="en-US" sz="1800"/>
                <a:t>) * F</a:t>
              </a:r>
              <a:r>
                <a:rPr lang="en-US" sz="1800" baseline="-25000"/>
                <a:t>AVG</a:t>
              </a:r>
              <a:r>
                <a:rPr lang="en-US" sz="1800"/>
                <a:t>] + (t</a:t>
              </a:r>
              <a:r>
                <a:rPr lang="en-US" sz="1800" baseline="-25000"/>
                <a:t>CRIT</a:t>
              </a:r>
              <a:r>
                <a:rPr lang="en-US" sz="1800"/>
                <a:t> * R</a:t>
              </a:r>
              <a:r>
                <a:rPr lang="en-US" sz="1800" baseline="-25000"/>
                <a:t>STD</a:t>
              </a:r>
              <a:r>
                <a:rPr lang="en-US" sz="1800"/>
                <a:t>)</a:t>
              </a:r>
              <a:br>
                <a:rPr lang="en-US" sz="1800"/>
              </a:br>
              <a:r>
                <a:rPr lang="en-US"/>
                <a:t> </a:t>
              </a:r>
              <a:br>
                <a:rPr lang="en-US"/>
              </a:br>
              <a:r>
                <a:rPr lang="en-US"/>
                <a:t>     F</a:t>
              </a:r>
              <a:r>
                <a:rPr lang="en-US" baseline="-25000"/>
                <a:t>EXP</a:t>
              </a:r>
              <a:r>
                <a:rPr lang="en-US"/>
                <a:t> = expected bin frequency</a:t>
              </a:r>
              <a:br>
                <a:rPr lang="en-US"/>
              </a:br>
              <a:r>
                <a:rPr lang="en-US"/>
                <a:t>     F</a:t>
              </a:r>
              <a:r>
                <a:rPr lang="en-US" baseline="-25000"/>
                <a:t>AVG </a:t>
              </a:r>
              <a:r>
                <a:rPr lang="en-US"/>
                <a:t>= average random bin frequency</a:t>
              </a:r>
              <a:br>
                <a:rPr lang="en-US"/>
              </a:br>
              <a:r>
                <a:rPr lang="en-US"/>
                <a:t>     R</a:t>
              </a:r>
              <a:r>
                <a:rPr lang="en-US" baseline="-25000"/>
                <a:t>STD</a:t>
              </a:r>
              <a:r>
                <a:rPr lang="en-US"/>
                <a:t> = stdev of random bin frequency</a:t>
              </a:r>
              <a:br>
                <a:rPr lang="en-US"/>
              </a:br>
              <a:r>
                <a:rPr lang="en-US"/>
                <a:t>     t</a:t>
              </a:r>
              <a:r>
                <a:rPr lang="en-US" baseline="-25000"/>
                <a:t>CRIT</a:t>
              </a:r>
              <a:r>
                <a:rPr lang="en-US"/>
                <a:t> = t distribution (</a:t>
              </a:r>
              <a:r>
                <a:rPr lang="en-US">
                  <a:latin typeface="Symbol" pitchFamily="18" charset="2"/>
                </a:rPr>
                <a:t>a</a:t>
              </a:r>
              <a:r>
                <a:rPr lang="en-US"/>
                <a:t> = 0.05)</a:t>
              </a:r>
              <a:endParaRPr lang="en-US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5" name="Group 25"/>
          <p:cNvGrpSpPr>
            <a:grpSpLocks/>
          </p:cNvGrpSpPr>
          <p:nvPr/>
        </p:nvGrpSpPr>
        <p:grpSpPr bwMode="auto">
          <a:xfrm>
            <a:off x="76200" y="979488"/>
            <a:ext cx="9004300" cy="5637212"/>
            <a:chOff x="48" y="505"/>
            <a:chExt cx="5672" cy="3551"/>
          </a:xfrm>
        </p:grpSpPr>
        <p:grpSp>
          <p:nvGrpSpPr>
            <p:cNvPr id="337926" name="Group 6"/>
            <p:cNvGrpSpPr>
              <a:grpSpLocks/>
            </p:cNvGrpSpPr>
            <p:nvPr/>
          </p:nvGrpSpPr>
          <p:grpSpPr bwMode="auto">
            <a:xfrm>
              <a:off x="48" y="505"/>
              <a:ext cx="5672" cy="3551"/>
              <a:chOff x="48" y="97"/>
              <a:chExt cx="5672" cy="3551"/>
            </a:xfrm>
          </p:grpSpPr>
          <p:pic>
            <p:nvPicPr>
              <p:cNvPr id="3379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62" b="1411"/>
              <a:stretch>
                <a:fillRect/>
              </a:stretch>
            </p:blipFill>
            <p:spPr bwMode="auto">
              <a:xfrm>
                <a:off x="48" y="99"/>
                <a:ext cx="2834" cy="34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792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926"/>
              <a:stretch>
                <a:fillRect/>
              </a:stretch>
            </p:blipFill>
            <p:spPr bwMode="auto">
              <a:xfrm>
                <a:off x="2870" y="97"/>
                <a:ext cx="2850" cy="3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7924" name="Rectangle 4"/>
              <p:cNvSpPr>
                <a:spLocks noChangeArrowheads="1"/>
              </p:cNvSpPr>
              <p:nvPr/>
            </p:nvSpPr>
            <p:spPr bwMode="auto">
              <a:xfrm>
                <a:off x="48" y="107"/>
                <a:ext cx="5664" cy="3541"/>
              </a:xfrm>
              <a:prstGeom prst="rect">
                <a:avLst/>
              </a:prstGeom>
              <a:noFill/>
              <a:ln w="3810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337939" name="Group 19"/>
            <p:cNvGrpSpPr>
              <a:grpSpLocks/>
            </p:cNvGrpSpPr>
            <p:nvPr/>
          </p:nvGrpSpPr>
          <p:grpSpPr bwMode="auto">
            <a:xfrm>
              <a:off x="3400" y="828"/>
              <a:ext cx="875" cy="210"/>
              <a:chOff x="3400" y="820"/>
              <a:chExt cx="875" cy="210"/>
            </a:xfrm>
          </p:grpSpPr>
          <p:sp>
            <p:nvSpPr>
              <p:cNvPr id="337937" name="Rectangle 17"/>
              <p:cNvSpPr>
                <a:spLocks noChangeArrowheads="1"/>
              </p:cNvSpPr>
              <p:nvPr/>
            </p:nvSpPr>
            <p:spPr bwMode="auto">
              <a:xfrm>
                <a:off x="3431" y="897"/>
                <a:ext cx="667" cy="12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7929" name="Rectangle 9"/>
              <p:cNvSpPr>
                <a:spLocks noChangeArrowheads="1"/>
              </p:cNvSpPr>
              <p:nvPr/>
            </p:nvSpPr>
            <p:spPr bwMode="auto">
              <a:xfrm>
                <a:off x="3400" y="820"/>
                <a:ext cx="87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/>
                  <a:t>95% Critical Value</a:t>
                </a:r>
              </a:p>
            </p:txBody>
          </p:sp>
        </p:grpSp>
        <p:grpSp>
          <p:nvGrpSpPr>
            <p:cNvPr id="337942" name="Group 22"/>
            <p:cNvGrpSpPr>
              <a:grpSpLocks/>
            </p:cNvGrpSpPr>
            <p:nvPr/>
          </p:nvGrpSpPr>
          <p:grpSpPr bwMode="auto">
            <a:xfrm>
              <a:off x="1728" y="781"/>
              <a:ext cx="956" cy="210"/>
              <a:chOff x="1728" y="773"/>
              <a:chExt cx="956" cy="210"/>
            </a:xfrm>
          </p:grpSpPr>
          <p:sp>
            <p:nvSpPr>
              <p:cNvPr id="337938" name="Rectangle 18"/>
              <p:cNvSpPr>
                <a:spLocks noChangeArrowheads="1"/>
              </p:cNvSpPr>
              <p:nvPr/>
            </p:nvSpPr>
            <p:spPr bwMode="auto">
              <a:xfrm>
                <a:off x="1728" y="816"/>
                <a:ext cx="667" cy="123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7930" name="Rectangle 10"/>
              <p:cNvSpPr>
                <a:spLocks noChangeArrowheads="1"/>
              </p:cNvSpPr>
              <p:nvPr/>
            </p:nvSpPr>
            <p:spPr bwMode="auto">
              <a:xfrm>
                <a:off x="1809" y="773"/>
                <a:ext cx="875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/>
                  <a:t>95% Critical Value</a:t>
                </a:r>
              </a:p>
            </p:txBody>
          </p:sp>
        </p:grpSp>
        <p:grpSp>
          <p:nvGrpSpPr>
            <p:cNvPr id="337941" name="Group 21"/>
            <p:cNvGrpSpPr>
              <a:grpSpLocks/>
            </p:cNvGrpSpPr>
            <p:nvPr/>
          </p:nvGrpSpPr>
          <p:grpSpPr bwMode="auto">
            <a:xfrm>
              <a:off x="3456" y="3032"/>
              <a:ext cx="1114" cy="256"/>
              <a:chOff x="3456" y="3024"/>
              <a:chExt cx="1114" cy="256"/>
            </a:xfrm>
          </p:grpSpPr>
          <p:sp>
            <p:nvSpPr>
              <p:cNvPr id="337935" name="Rectangle 15"/>
              <p:cNvSpPr>
                <a:spLocks noChangeArrowheads="1"/>
              </p:cNvSpPr>
              <p:nvPr/>
            </p:nvSpPr>
            <p:spPr bwMode="auto">
              <a:xfrm>
                <a:off x="3577" y="3042"/>
                <a:ext cx="946" cy="23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7927" name="Rectangle 7"/>
              <p:cNvSpPr>
                <a:spLocks noChangeArrowheads="1"/>
              </p:cNvSpPr>
              <p:nvPr/>
            </p:nvSpPr>
            <p:spPr bwMode="auto">
              <a:xfrm>
                <a:off x="3456" y="3024"/>
                <a:ext cx="111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/>
                  <a:t>n = 147 cones</a:t>
                </a:r>
                <a:br>
                  <a:rPr lang="en-US" sz="1100"/>
                </a:br>
                <a:r>
                  <a:rPr lang="en-US" sz="1100"/>
                  <a:t>Line Segments = 10,731</a:t>
                </a:r>
              </a:p>
            </p:txBody>
          </p:sp>
        </p:grpSp>
        <p:grpSp>
          <p:nvGrpSpPr>
            <p:cNvPr id="337940" name="Group 20"/>
            <p:cNvGrpSpPr>
              <a:grpSpLocks/>
            </p:cNvGrpSpPr>
            <p:nvPr/>
          </p:nvGrpSpPr>
          <p:grpSpPr bwMode="auto">
            <a:xfrm>
              <a:off x="3826" y="1934"/>
              <a:ext cx="1004" cy="246"/>
              <a:chOff x="3826" y="1926"/>
              <a:chExt cx="1004" cy="246"/>
            </a:xfrm>
          </p:grpSpPr>
          <p:sp>
            <p:nvSpPr>
              <p:cNvPr id="337933" name="Rectangle 13"/>
              <p:cNvSpPr>
                <a:spLocks noChangeArrowheads="1"/>
              </p:cNvSpPr>
              <p:nvPr/>
            </p:nvSpPr>
            <p:spPr bwMode="auto">
              <a:xfrm>
                <a:off x="3884" y="1934"/>
                <a:ext cx="946" cy="23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7932" name="Rectangle 12"/>
              <p:cNvSpPr>
                <a:spLocks noChangeArrowheads="1"/>
              </p:cNvSpPr>
              <p:nvPr/>
            </p:nvSpPr>
            <p:spPr bwMode="auto">
              <a:xfrm>
                <a:off x="3826" y="1926"/>
                <a:ext cx="99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/>
                  <a:t>n = 147 / replicate</a:t>
                </a:r>
                <a:br>
                  <a:rPr lang="en-US" sz="1100"/>
                </a:br>
                <a:r>
                  <a:rPr lang="en-US" sz="1100"/>
                  <a:t>Replicates = 300</a:t>
                </a:r>
              </a:p>
            </p:txBody>
          </p:sp>
        </p:grpSp>
        <p:grpSp>
          <p:nvGrpSpPr>
            <p:cNvPr id="337943" name="Group 23"/>
            <p:cNvGrpSpPr>
              <a:grpSpLocks/>
            </p:cNvGrpSpPr>
            <p:nvPr/>
          </p:nvGrpSpPr>
          <p:grpSpPr bwMode="auto">
            <a:xfrm>
              <a:off x="1659" y="2919"/>
              <a:ext cx="1114" cy="238"/>
              <a:chOff x="1659" y="2911"/>
              <a:chExt cx="1114" cy="238"/>
            </a:xfrm>
          </p:grpSpPr>
          <p:sp>
            <p:nvSpPr>
              <p:cNvPr id="337936" name="Rectangle 16"/>
              <p:cNvSpPr>
                <a:spLocks noChangeArrowheads="1"/>
              </p:cNvSpPr>
              <p:nvPr/>
            </p:nvSpPr>
            <p:spPr bwMode="auto">
              <a:xfrm>
                <a:off x="1816" y="2911"/>
                <a:ext cx="946" cy="23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7931" name="Rectangle 11"/>
              <p:cNvSpPr>
                <a:spLocks noChangeArrowheads="1"/>
              </p:cNvSpPr>
              <p:nvPr/>
            </p:nvSpPr>
            <p:spPr bwMode="auto">
              <a:xfrm>
                <a:off x="1659" y="2924"/>
                <a:ext cx="1114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/>
                  <a:t>n = 149 cones</a:t>
                </a:r>
                <a:br>
                  <a:rPr lang="en-US" sz="1100"/>
                </a:br>
                <a:r>
                  <a:rPr lang="en-US" sz="1100"/>
                  <a:t>Line Segments = 11,026</a:t>
                </a:r>
              </a:p>
            </p:txBody>
          </p:sp>
        </p:grpSp>
        <p:grpSp>
          <p:nvGrpSpPr>
            <p:cNvPr id="337944" name="Group 24"/>
            <p:cNvGrpSpPr>
              <a:grpSpLocks/>
            </p:cNvGrpSpPr>
            <p:nvPr/>
          </p:nvGrpSpPr>
          <p:grpSpPr bwMode="auto">
            <a:xfrm>
              <a:off x="1797" y="1799"/>
              <a:ext cx="1004" cy="238"/>
              <a:chOff x="1797" y="1791"/>
              <a:chExt cx="1004" cy="238"/>
            </a:xfrm>
          </p:grpSpPr>
          <p:sp>
            <p:nvSpPr>
              <p:cNvPr id="337934" name="Rectangle 14"/>
              <p:cNvSpPr>
                <a:spLocks noChangeArrowheads="1"/>
              </p:cNvSpPr>
              <p:nvPr/>
            </p:nvSpPr>
            <p:spPr bwMode="auto">
              <a:xfrm>
                <a:off x="1797" y="1791"/>
                <a:ext cx="946" cy="23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7928" name="Rectangle 8"/>
              <p:cNvSpPr>
                <a:spLocks noChangeArrowheads="1"/>
              </p:cNvSpPr>
              <p:nvPr/>
            </p:nvSpPr>
            <p:spPr bwMode="auto">
              <a:xfrm>
                <a:off x="1811" y="1819"/>
                <a:ext cx="990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 anchor="ctr"/>
              <a:lstStyle/>
              <a:p>
                <a:pPr defTabSz="873125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100"/>
                  <a:t>n = 149 / replicate</a:t>
                </a:r>
                <a:br>
                  <a:rPr lang="en-US" sz="1100"/>
                </a:br>
                <a:r>
                  <a:rPr lang="en-US" sz="1100"/>
                  <a:t>Replicates = 300</a:t>
                </a:r>
              </a:p>
            </p:txBody>
          </p:sp>
        </p:grpSp>
      </p:grpSp>
      <p:grpSp>
        <p:nvGrpSpPr>
          <p:cNvPr id="337952" name="Group 32"/>
          <p:cNvGrpSpPr>
            <a:grpSpLocks/>
          </p:cNvGrpSpPr>
          <p:nvPr/>
        </p:nvGrpSpPr>
        <p:grpSpPr bwMode="auto">
          <a:xfrm>
            <a:off x="1322388" y="39688"/>
            <a:ext cx="6467475" cy="998537"/>
            <a:chOff x="833" y="25"/>
            <a:chExt cx="4074" cy="629"/>
          </a:xfrm>
        </p:grpSpPr>
        <p:sp>
          <p:nvSpPr>
            <p:cNvPr id="337946" name="Rectangle 26"/>
            <p:cNvSpPr>
              <a:spLocks noChangeArrowheads="1"/>
            </p:cNvSpPr>
            <p:nvPr/>
          </p:nvSpPr>
          <p:spPr bwMode="auto">
            <a:xfrm>
              <a:off x="1531" y="25"/>
              <a:ext cx="297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/>
                <a:t>TWO-POINT ANALYSIS RESULTS</a:t>
              </a:r>
            </a:p>
          </p:txBody>
        </p:sp>
        <p:sp>
          <p:nvSpPr>
            <p:cNvPr id="337947" name="Rectangle 27"/>
            <p:cNvSpPr>
              <a:spLocks noChangeArrowheads="1"/>
            </p:cNvSpPr>
            <p:nvPr/>
          </p:nvSpPr>
          <p:spPr bwMode="auto">
            <a:xfrm>
              <a:off x="833" y="362"/>
              <a:ext cx="125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NORTH DOMAIN</a:t>
              </a:r>
            </a:p>
          </p:txBody>
        </p:sp>
        <p:sp>
          <p:nvSpPr>
            <p:cNvPr id="337948" name="Rectangle 28"/>
            <p:cNvSpPr>
              <a:spLocks noChangeArrowheads="1"/>
            </p:cNvSpPr>
            <p:nvPr/>
          </p:nvSpPr>
          <p:spPr bwMode="auto">
            <a:xfrm>
              <a:off x="3661" y="400"/>
              <a:ext cx="124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SOUTH DOMAIN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861" name="Group 13"/>
          <p:cNvGrpSpPr>
            <a:grpSpLocks/>
          </p:cNvGrpSpPr>
          <p:nvPr/>
        </p:nvGrpSpPr>
        <p:grpSpPr bwMode="auto">
          <a:xfrm>
            <a:off x="669925" y="790575"/>
            <a:ext cx="8167688" cy="6059488"/>
            <a:chOff x="350" y="418"/>
            <a:chExt cx="5145" cy="3817"/>
          </a:xfrm>
        </p:grpSpPr>
        <p:sp>
          <p:nvSpPr>
            <p:cNvPr id="462852" name="Rectangle 4"/>
            <p:cNvSpPr>
              <a:spLocks noChangeArrowheads="1"/>
            </p:cNvSpPr>
            <p:nvPr/>
          </p:nvSpPr>
          <p:spPr bwMode="auto">
            <a:xfrm>
              <a:off x="416" y="418"/>
              <a:ext cx="5079" cy="3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defTabSz="873125">
                <a:spcBef>
                  <a:spcPct val="0"/>
                </a:spcBef>
                <a:buClr>
                  <a:srgbClr val="FF0000"/>
                </a:buClr>
                <a:buSzPct val="130000"/>
                <a:buFontTx/>
                <a:buNone/>
              </a:pPr>
              <a:r>
                <a:rPr lang="en-US" sz="2200">
                  <a:solidFill>
                    <a:schemeClr val="tx2"/>
                  </a:solidFill>
                </a:rPr>
                <a:t>1-km wide filter strips with 50% overlap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/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Filter strip-sets rotated at 5-degree azimuth increments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/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Tally total number of cones / strip / azimuth bin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/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Calculate cone density per unit area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/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Compare actual densities to random (replicates = 50)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/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Normalize Cone Densities:  D = (d – M) / S  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     D = normalized cone density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     d = actual cone density (no. / sq. km)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     M = average density of random points (n = 50 reps)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     S = random standard deviation</a:t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/>
              </a:r>
              <a:br>
                <a:rPr lang="en-US" sz="2200">
                  <a:solidFill>
                    <a:schemeClr val="tx2"/>
                  </a:solidFill>
                </a:rPr>
              </a:br>
              <a:r>
                <a:rPr lang="en-US" sz="2200">
                  <a:solidFill>
                    <a:schemeClr val="tx2"/>
                  </a:solidFill>
                </a:rPr>
                <a:t>Significant cone lineaments = &gt;2-3 STDEV above random</a:t>
              </a:r>
            </a:p>
          </p:txBody>
        </p:sp>
        <p:sp>
          <p:nvSpPr>
            <p:cNvPr id="462853" name="Oval 5"/>
            <p:cNvSpPr>
              <a:spLocks noChangeAspect="1" noChangeArrowheads="1"/>
            </p:cNvSpPr>
            <p:nvPr/>
          </p:nvSpPr>
          <p:spPr bwMode="auto">
            <a:xfrm>
              <a:off x="364" y="601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2854" name="Oval 6"/>
            <p:cNvSpPr>
              <a:spLocks noChangeAspect="1" noChangeArrowheads="1"/>
            </p:cNvSpPr>
            <p:nvPr/>
          </p:nvSpPr>
          <p:spPr bwMode="auto">
            <a:xfrm>
              <a:off x="359" y="1434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2855" name="Oval 7"/>
            <p:cNvSpPr>
              <a:spLocks noChangeAspect="1" noChangeArrowheads="1"/>
            </p:cNvSpPr>
            <p:nvPr/>
          </p:nvSpPr>
          <p:spPr bwMode="auto">
            <a:xfrm>
              <a:off x="352" y="1862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2856" name="Oval 8"/>
            <p:cNvSpPr>
              <a:spLocks noChangeAspect="1" noChangeArrowheads="1"/>
            </p:cNvSpPr>
            <p:nvPr/>
          </p:nvSpPr>
          <p:spPr bwMode="auto">
            <a:xfrm>
              <a:off x="356" y="2279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2857" name="Oval 9"/>
            <p:cNvSpPr>
              <a:spLocks noChangeAspect="1" noChangeArrowheads="1"/>
            </p:cNvSpPr>
            <p:nvPr/>
          </p:nvSpPr>
          <p:spPr bwMode="auto">
            <a:xfrm>
              <a:off x="350" y="2697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2858" name="Oval 10"/>
            <p:cNvSpPr>
              <a:spLocks noChangeAspect="1" noChangeArrowheads="1"/>
            </p:cNvSpPr>
            <p:nvPr/>
          </p:nvSpPr>
          <p:spPr bwMode="auto">
            <a:xfrm>
              <a:off x="361" y="3979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  <p:sp>
          <p:nvSpPr>
            <p:cNvPr id="462859" name="Oval 11"/>
            <p:cNvSpPr>
              <a:spLocks noChangeAspect="1" noChangeArrowheads="1"/>
            </p:cNvSpPr>
            <p:nvPr/>
          </p:nvSpPr>
          <p:spPr bwMode="auto">
            <a:xfrm>
              <a:off x="367" y="1027"/>
              <a:ext cx="86" cy="89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endParaRPr lang="en-US"/>
            </a:p>
          </p:txBody>
        </p:sp>
      </p:grpSp>
      <p:sp>
        <p:nvSpPr>
          <p:cNvPr id="462862" name="Rectangle 14"/>
          <p:cNvSpPr>
            <a:spLocks noChangeArrowheads="1"/>
          </p:cNvSpPr>
          <p:nvPr/>
        </p:nvSpPr>
        <p:spPr bwMode="auto">
          <a:xfrm>
            <a:off x="1181100" y="-38100"/>
            <a:ext cx="70215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POINT-DENSITY METHOD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(Zhang and Lutz, 1989)</a:t>
            </a:r>
          </a:p>
        </p:txBody>
      </p:sp>
      <p:sp>
        <p:nvSpPr>
          <p:cNvPr id="462863" name="Line 15"/>
          <p:cNvSpPr>
            <a:spLocks noChangeShapeType="1"/>
          </p:cNvSpPr>
          <p:nvPr/>
        </p:nvSpPr>
        <p:spPr bwMode="auto">
          <a:xfrm>
            <a:off x="369888" y="911225"/>
            <a:ext cx="8318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2864" name="Line 16"/>
          <p:cNvSpPr>
            <a:spLocks noChangeShapeType="1"/>
          </p:cNvSpPr>
          <p:nvPr/>
        </p:nvSpPr>
        <p:spPr bwMode="auto">
          <a:xfrm>
            <a:off x="368300" y="6731000"/>
            <a:ext cx="83185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160338" y="-314325"/>
            <a:ext cx="89328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2"/>
                </a:solidFill>
              </a:rPr>
              <a:t>History of Newberry Work at Western Oregon University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367619" name="Rectangle 3"/>
          <p:cNvSpPr>
            <a:spLocks noChangeArrowheads="1"/>
          </p:cNvSpPr>
          <p:nvPr/>
        </p:nvSpPr>
        <p:spPr bwMode="auto">
          <a:xfrm>
            <a:off x="336550" y="696223"/>
            <a:ext cx="8494713" cy="61247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>
                <a:srgbClr val="FF3300"/>
              </a:buClr>
              <a:buSzPct val="130000"/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2000</a:t>
            </a:r>
            <a:r>
              <a:rPr lang="en-US" sz="1800" dirty="0">
                <a:solidFill>
                  <a:schemeClr val="tx2"/>
                </a:solidFill>
              </a:rPr>
              <a:t>		Friends of the Pleistocene Field Trip to Newberry Volcano</a:t>
            </a:r>
          </a:p>
          <a:p>
            <a:pPr>
              <a:spcBef>
                <a:spcPct val="0"/>
              </a:spcBef>
              <a:buClr>
                <a:srgbClr val="FF3300"/>
              </a:buClr>
              <a:buSzPct val="130000"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		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2002-2003	</a:t>
            </a:r>
            <a:r>
              <a:rPr lang="en-US" sz="1800" dirty="0" smtClean="0">
                <a:solidFill>
                  <a:schemeClr val="tx2"/>
                </a:solidFill>
              </a:rPr>
              <a:t>Giles and others, GIS </a:t>
            </a:r>
            <a:r>
              <a:rPr lang="en-US" sz="1800" dirty="0">
                <a:solidFill>
                  <a:schemeClr val="tx2"/>
                </a:solidFill>
              </a:rPr>
              <a:t>Compilation and Digitization of 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	Newberry </a:t>
            </a:r>
            <a:r>
              <a:rPr lang="en-US" sz="1800" dirty="0">
                <a:solidFill>
                  <a:schemeClr val="tx2"/>
                </a:solidFill>
              </a:rPr>
              <a:t>Geologic </a:t>
            </a:r>
            <a:r>
              <a:rPr lang="en-US" sz="1800" dirty="0" smtClean="0">
                <a:solidFill>
                  <a:schemeClr val="tx2"/>
                </a:solidFill>
              </a:rPr>
              <a:t>Map </a:t>
            </a:r>
            <a:r>
              <a:rPr lang="en-US" sz="1800" dirty="0">
                <a:solidFill>
                  <a:schemeClr val="tx2"/>
                </a:solidFill>
              </a:rPr>
              <a:t>(after MacLeod and others, 1995)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2003</a:t>
            </a:r>
            <a:r>
              <a:rPr lang="en-US" sz="1800" dirty="0">
                <a:solidFill>
                  <a:schemeClr val="tx2"/>
                </a:solidFill>
              </a:rPr>
              <a:t>		Taylor and others, Cinder Cone Volume and </a:t>
            </a:r>
            <a:r>
              <a:rPr lang="en-US" sz="1800" dirty="0" err="1">
                <a:solidFill>
                  <a:schemeClr val="tx2"/>
                </a:solidFill>
              </a:rPr>
              <a:t>Morphometric</a:t>
            </a:r>
            <a:r>
              <a:rPr lang="en-US" sz="1800" dirty="0">
                <a:solidFill>
                  <a:schemeClr val="tx2"/>
                </a:solidFill>
              </a:rPr>
              <a:t> 		</a:t>
            </a:r>
            <a:r>
              <a:rPr lang="en-US" sz="1800" dirty="0" smtClean="0">
                <a:solidFill>
                  <a:schemeClr val="tx2"/>
                </a:solidFill>
              </a:rPr>
              <a:t>	Analysis </a:t>
            </a:r>
            <a:r>
              <a:rPr lang="en-US" sz="1800" dirty="0">
                <a:solidFill>
                  <a:schemeClr val="tx2"/>
                </a:solidFill>
              </a:rPr>
              <a:t>I (GSA Fall Meeting)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2005		Taylor and others, Spatial Analysis of Cinder Cone 			Distribution II (GSA Fall Meeting)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2007		Taylor and others, Synthesis of Cinder Cone </a:t>
            </a:r>
            <a:r>
              <a:rPr lang="en-US" sz="1800" dirty="0" err="1">
                <a:solidFill>
                  <a:schemeClr val="tx2"/>
                </a:solidFill>
              </a:rPr>
              <a:t>Morphometric</a:t>
            </a:r>
            <a:r>
              <a:rPr lang="en-US" sz="1800" dirty="0">
                <a:solidFill>
                  <a:schemeClr val="tx2"/>
                </a:solidFill>
              </a:rPr>
              <a:t> 		and Spatial Analyses (GSA Cordilleran Section Meeting)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2001-Present</a:t>
            </a:r>
            <a:r>
              <a:rPr lang="en-US" sz="1800" dirty="0">
                <a:solidFill>
                  <a:schemeClr val="tx2"/>
                </a:solidFill>
              </a:rPr>
              <a:t>	Templeton, Petrology and </a:t>
            </a:r>
            <a:r>
              <a:rPr lang="en-US" sz="1800" dirty="0" err="1">
                <a:solidFill>
                  <a:schemeClr val="tx2"/>
                </a:solidFill>
              </a:rPr>
              <a:t>Volcanology</a:t>
            </a:r>
            <a:r>
              <a:rPr lang="en-US" sz="1800" dirty="0">
                <a:solidFill>
                  <a:schemeClr val="tx2"/>
                </a:solidFill>
              </a:rPr>
              <a:t> of </a:t>
            </a:r>
            <a:r>
              <a:rPr lang="en-US" sz="1800" dirty="0" smtClean="0">
                <a:solidFill>
                  <a:schemeClr val="tx2"/>
                </a:solidFill>
              </a:rPr>
              <a:t>Pleistocene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Ash-Flow </a:t>
            </a:r>
            <a:r>
              <a:rPr lang="en-US" sz="1800" dirty="0" smtClean="0">
                <a:solidFill>
                  <a:schemeClr val="tx2"/>
                </a:solidFill>
              </a:rPr>
              <a:t>Tuffs </a:t>
            </a:r>
            <a:r>
              <a:rPr lang="en-US" sz="1800" dirty="0">
                <a:solidFill>
                  <a:schemeClr val="tx2"/>
                </a:solidFill>
              </a:rPr>
              <a:t>(GSA Cordilleran </a:t>
            </a:r>
            <a:r>
              <a:rPr lang="en-US" sz="1800" dirty="0" smtClean="0">
                <a:solidFill>
                  <a:schemeClr val="tx2"/>
                </a:solidFill>
              </a:rPr>
              <a:t>Meeting </a:t>
            </a:r>
            <a:r>
              <a:rPr lang="en-US" sz="1800" dirty="0">
                <a:solidFill>
                  <a:schemeClr val="tx2"/>
                </a:solidFill>
              </a:rPr>
              <a:t>2004; Oregon 			Academy of Science, </a:t>
            </a:r>
            <a:r>
              <a:rPr lang="en-US" sz="1800" dirty="0" smtClean="0">
                <a:solidFill>
                  <a:schemeClr val="tx2"/>
                </a:solidFill>
              </a:rPr>
              <a:t>2007; GSA Annual Meeting 2009; AGU 		Annual Meeting 2010)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endParaRPr lang="en-US" sz="10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2011-Present	Taylor and WOU Students, ES407 Senior Seminar Project,</a:t>
            </a: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		Pilot Testing of </a:t>
            </a:r>
            <a:r>
              <a:rPr lang="en-US" sz="1800" dirty="0" err="1" smtClean="0">
                <a:solidFill>
                  <a:schemeClr val="tx2"/>
                </a:solidFill>
              </a:rPr>
              <a:t>Lidar</a:t>
            </a:r>
            <a:r>
              <a:rPr lang="en-US" sz="1800" dirty="0" smtClean="0">
                <a:solidFill>
                  <a:schemeClr val="tx2"/>
                </a:solidFill>
              </a:rPr>
              <a:t> Methodologies on Cinder Cone 			</a:t>
            </a:r>
            <a:r>
              <a:rPr lang="en-US" sz="1800" dirty="0" err="1" smtClean="0">
                <a:solidFill>
                  <a:schemeClr val="tx2"/>
                </a:solidFill>
              </a:rPr>
              <a:t>Morphometry</a:t>
            </a:r>
            <a:endParaRPr lang="en-US" sz="18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endParaRPr lang="en-US" sz="700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>
                <a:srgbClr val="FF3300"/>
              </a:buClr>
              <a:buSzTx/>
              <a:buFontTx/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NOTE: Work presented today was conducted in pre-</a:t>
            </a:r>
            <a:r>
              <a:rPr lang="en-US" sz="1800" dirty="0" err="1" smtClean="0">
                <a:solidFill>
                  <a:schemeClr val="tx2"/>
                </a:solidFill>
              </a:rPr>
              <a:t>Lidar</a:t>
            </a:r>
            <a:r>
              <a:rPr lang="en-US" sz="1800" dirty="0" smtClean="0">
                <a:solidFill>
                  <a:schemeClr val="tx2"/>
                </a:solidFill>
              </a:rPr>
              <a:t> days mid-2000’s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219075" y="604301"/>
            <a:ext cx="8763000" cy="6060904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50800"/>
            <a:ext cx="5054600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379413" y="2663825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SUMMARY AND 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8" name="Text Box 4"/>
          <p:cNvSpPr txBox="1">
            <a:spLocks noChangeArrowheads="1"/>
          </p:cNvSpPr>
          <p:nvPr/>
        </p:nvSpPr>
        <p:spPr bwMode="auto">
          <a:xfrm>
            <a:off x="-214313" y="-19050"/>
            <a:ext cx="9358313" cy="6835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727075" indent="-277813" defTabSz="873125"/>
            <a:r>
              <a:rPr lang="en-US" sz="1800" dirty="0">
                <a:solidFill>
                  <a:schemeClr val="tx2"/>
                </a:solidFill>
              </a:rPr>
              <a:t>I. CONE MORPHOLOGY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Degradation Models Through Time (</a:t>
            </a:r>
            <a:r>
              <a:rPr lang="en-US" sz="1800" dirty="0" err="1">
                <a:solidFill>
                  <a:schemeClr val="tx2"/>
                </a:solidFill>
              </a:rPr>
              <a:t>Dohrenwend</a:t>
            </a:r>
            <a:r>
              <a:rPr lang="en-US" sz="1800" dirty="0">
                <a:solidFill>
                  <a:schemeClr val="tx2"/>
                </a:solidFill>
              </a:rPr>
              <a:t> and others, 1986)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Diffusive mass wasting processes</a:t>
            </a: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Mass transfer: primary cone slope to debris apron</a:t>
            </a: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Reduction of cone height and slope</a:t>
            </a: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Loss of crater definition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Newberry Results (Taylor and others, 2003)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Group I Cones: Avg. Slope = 19-20</a:t>
            </a:r>
            <a:r>
              <a:rPr lang="en-US" sz="1800" baseline="30000" dirty="0">
                <a:solidFill>
                  <a:schemeClr val="tx2"/>
                </a:solidFill>
              </a:rPr>
              <a:t>o</a:t>
            </a:r>
            <a:r>
              <a:rPr lang="en-US" sz="1800" dirty="0">
                <a:solidFill>
                  <a:schemeClr val="tx2"/>
                </a:solidFill>
              </a:rPr>
              <a:t>; Avg. Relief =  125 m; Avg. </a:t>
            </a:r>
            <a:r>
              <a:rPr lang="en-US" sz="1800" dirty="0" err="1">
                <a:solidFill>
                  <a:schemeClr val="tx2"/>
                </a:solidFill>
              </a:rPr>
              <a:t>H</a:t>
            </a:r>
            <a:r>
              <a:rPr lang="en-US" sz="1800" baseline="-25000" dirty="0" err="1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/</a:t>
            </a:r>
            <a:r>
              <a:rPr lang="en-US" sz="1800" dirty="0" err="1">
                <a:solidFill>
                  <a:schemeClr val="tx2"/>
                </a:solidFill>
              </a:rPr>
              <a:t>W</a:t>
            </a:r>
            <a:r>
              <a:rPr lang="en-US" sz="1800" baseline="-25000" dirty="0" err="1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 = 0.19</a:t>
            </a: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Group II Cones: Avg. Slope = 11-15</a:t>
            </a:r>
            <a:r>
              <a:rPr lang="en-US" sz="1800" baseline="30000" dirty="0">
                <a:solidFill>
                  <a:schemeClr val="tx2"/>
                </a:solidFill>
              </a:rPr>
              <a:t>o</a:t>
            </a:r>
            <a:r>
              <a:rPr lang="en-US" sz="1800" dirty="0">
                <a:solidFill>
                  <a:schemeClr val="tx2"/>
                </a:solidFill>
              </a:rPr>
              <a:t>; Avg. Relief =  65 m; Avg. </a:t>
            </a:r>
            <a:r>
              <a:rPr lang="en-US" sz="1800" dirty="0" err="1">
                <a:solidFill>
                  <a:schemeClr val="tx2"/>
                </a:solidFill>
              </a:rPr>
              <a:t>H</a:t>
            </a:r>
            <a:r>
              <a:rPr lang="en-US" sz="1800" baseline="-25000" dirty="0" err="1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/</a:t>
            </a:r>
            <a:r>
              <a:rPr lang="en-US" sz="1800" dirty="0" err="1">
                <a:solidFill>
                  <a:schemeClr val="tx2"/>
                </a:solidFill>
              </a:rPr>
              <a:t>W</a:t>
            </a:r>
            <a:r>
              <a:rPr lang="en-US" sz="1800" baseline="-25000" dirty="0" err="1">
                <a:solidFill>
                  <a:schemeClr val="tx2"/>
                </a:solidFill>
              </a:rPr>
              <a:t>c</a:t>
            </a:r>
            <a:r>
              <a:rPr lang="en-US" sz="1800" dirty="0">
                <a:solidFill>
                  <a:schemeClr val="tx2"/>
                </a:solidFill>
              </a:rPr>
              <a:t> = 0.14</a:t>
            </a: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Group I = “Youthful”; more abundant in northern domain</a:t>
            </a: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Group II = “Mature”; common in northern and southern domains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1800" dirty="0">
                <a:solidFill>
                  <a:schemeClr val="tx2"/>
                </a:solidFill>
              </a:rPr>
              <a:t>	Possible controlling factors include: degradation processes, age   	differences, climate, post-eruption cone burial, lava composition, and 	episodic (polygenetic) eruption cycles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/>
            <a:r>
              <a:rPr lang="en-US" sz="1800" dirty="0">
                <a:solidFill>
                  <a:schemeClr val="tx2"/>
                </a:solidFill>
              </a:rPr>
              <a:t>II. CONE VOLUME RESULTS</a:t>
            </a:r>
          </a:p>
          <a:p>
            <a:pPr marL="727075" indent="-277813" defTabSz="873125">
              <a:lnSpc>
                <a:spcPct val="50000"/>
              </a:lnSpc>
            </a:pPr>
            <a:endParaRPr lang="en-US" sz="1800" dirty="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Newberry cone-volume maxima align NW-SE with the </a:t>
            </a:r>
            <a:r>
              <a:rPr lang="en-US" sz="1800" dirty="0" err="1">
                <a:solidFill>
                  <a:schemeClr val="tx2"/>
                </a:solidFill>
              </a:rPr>
              <a:t>Tumalo</a:t>
            </a:r>
            <a:r>
              <a:rPr lang="en-US" sz="1800" dirty="0">
                <a:solidFill>
                  <a:schemeClr val="tx2"/>
                </a:solidFill>
              </a:rPr>
              <a:t> fault zone; implies structure has an important control on eruptive process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47625" y="409575"/>
            <a:ext cx="8955088" cy="3224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727075" indent="-277813" defTabSz="873125"/>
            <a:r>
              <a:rPr lang="en-US" sz="1800">
                <a:solidFill>
                  <a:schemeClr val="tx2"/>
                </a:solidFill>
              </a:rPr>
              <a:t>III. CONE ALIGNMENT PATTERNS</a:t>
            </a:r>
          </a:p>
          <a:p>
            <a:pPr marL="727075" indent="-277813" defTabSz="873125"/>
            <a:endParaRPr lang="en-US" sz="180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Newberry cones align with Brothers and Tumalo fault zones</a:t>
            </a: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Poor alignment correlation with Walker Rim fault zone</a:t>
            </a: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Other significant cone alignment azimuths: 10-35</a:t>
            </a:r>
            <a:r>
              <a:rPr lang="en-US" sz="1800" baseline="45000">
                <a:solidFill>
                  <a:schemeClr val="tx2"/>
                </a:solidFill>
              </a:rPr>
              <a:t>o</a:t>
            </a:r>
            <a:r>
              <a:rPr lang="en-US" sz="1800">
                <a:solidFill>
                  <a:schemeClr val="tx2"/>
                </a:solidFill>
              </a:rPr>
              <a:t>, 80</a:t>
            </a:r>
            <a:r>
              <a:rPr lang="en-US" sz="1800" baseline="45000">
                <a:solidFill>
                  <a:schemeClr val="tx2"/>
                </a:solidFill>
              </a:rPr>
              <a:t>o</a:t>
            </a:r>
            <a:r>
              <a:rPr lang="en-US" sz="1800">
                <a:solidFill>
                  <a:schemeClr val="tx2"/>
                </a:solidFill>
              </a:rPr>
              <a:t>, and 280-295</a:t>
            </a:r>
            <a:r>
              <a:rPr lang="en-US" sz="1800" baseline="45000">
                <a:solidFill>
                  <a:schemeClr val="tx2"/>
                </a:solidFill>
              </a:rPr>
              <a:t>o</a:t>
            </a:r>
            <a:r>
              <a:rPr lang="en-US" sz="1800">
                <a:solidFill>
                  <a:schemeClr val="tx2"/>
                </a:solidFill>
              </a:rPr>
              <a:t> </a:t>
            </a: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Results suggest additional control by unmapped structural conditions </a:t>
            </a:r>
          </a:p>
          <a:p>
            <a:pPr marL="727075" indent="-277813" defTabSz="873125"/>
            <a:endParaRPr lang="en-US" sz="180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Cone-alignment and volume-distribution studies suggest that the 	Tumalo Fault Zone is a dominant structural control on magma 	emplacement at Newberry Volcano</a:t>
            </a:r>
          </a:p>
        </p:txBody>
      </p:sp>
      <p:sp>
        <p:nvSpPr>
          <p:cNvPr id="467973" name="Text Box 5"/>
          <p:cNvSpPr txBox="1">
            <a:spLocks noChangeArrowheads="1"/>
          </p:cNvSpPr>
          <p:nvPr/>
        </p:nvSpPr>
        <p:spPr bwMode="auto">
          <a:xfrm>
            <a:off x="44450" y="3968750"/>
            <a:ext cx="8802688" cy="2508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727075" indent="-277813" defTabSz="873125"/>
            <a:r>
              <a:rPr lang="en-US" sz="1800">
                <a:solidFill>
                  <a:schemeClr val="tx2"/>
                </a:solidFill>
              </a:rPr>
              <a:t>IV. CONCLUDING STATEMENTS</a:t>
            </a:r>
          </a:p>
          <a:p>
            <a:pPr marL="727075" indent="-277813" defTabSz="873125"/>
            <a:endParaRPr lang="en-US" sz="180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This study provides a preliminary framework to guide future 	geomorphic and geochemical analyses of Newberry cinder cones</a:t>
            </a:r>
          </a:p>
          <a:p>
            <a:pPr marL="727075" indent="-277813" defTabSz="873125"/>
            <a:endParaRPr lang="en-US" sz="1800">
              <a:solidFill>
                <a:schemeClr val="tx2"/>
              </a:solidFill>
            </a:endParaRPr>
          </a:p>
          <a:p>
            <a:pPr marL="727075" indent="-277813" defTabSz="873125">
              <a:buClr>
                <a:schemeClr val="accent1"/>
              </a:buClr>
              <a:buSzPct val="150000"/>
              <a:buFontTx/>
              <a:buChar char="•"/>
            </a:pPr>
            <a:r>
              <a:rPr lang="en-US" sz="1800">
                <a:solidFill>
                  <a:schemeClr val="tx2"/>
                </a:solidFill>
              </a:rPr>
              <a:t>	This study provides a preliminary framework from which to pose 	additional questions regarding the complex interaction between stress 	regime, volcanism, and faulting in central Oregon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17500" y="-4763"/>
            <a:ext cx="855027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2800">
                <a:solidFill>
                  <a:schemeClr val="tx2"/>
                </a:solidFill>
              </a:rPr>
              <a:t>ACKNOWLEDGMENTS</a:t>
            </a:r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44450" y="678225"/>
            <a:ext cx="9390063" cy="3477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Funding Sources: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	Western Oregon University Faculty Development Fund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	</a:t>
            </a:r>
            <a:r>
              <a:rPr lang="en-US" sz="2200" dirty="0" smtClean="0">
                <a:solidFill>
                  <a:srgbClr val="FFFF00"/>
                </a:solidFill>
              </a:rPr>
              <a:t>Cascades Volcano Association</a:t>
            </a: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WOU Research Assistants and ES407 Senior Seminar Students:</a:t>
            </a: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	Jeff </a:t>
            </a:r>
            <a:r>
              <a:rPr lang="en-US" sz="2200" dirty="0" err="1">
                <a:solidFill>
                  <a:srgbClr val="FFFF00"/>
                </a:solidFill>
              </a:rPr>
              <a:t>Budnick</a:t>
            </a:r>
            <a:r>
              <a:rPr lang="en-US" sz="2200" dirty="0">
                <a:solidFill>
                  <a:srgbClr val="FFFF00"/>
                </a:solidFill>
              </a:rPr>
              <a:t>, Chandra Drury, Jamie Fisher, Tony </a:t>
            </a:r>
            <a:r>
              <a:rPr lang="en-US" sz="2200" dirty="0" err="1">
                <a:solidFill>
                  <a:srgbClr val="FFFF00"/>
                </a:solidFill>
              </a:rPr>
              <a:t>Faletti</a:t>
            </a:r>
            <a:endParaRPr lang="en-US" sz="22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	Denise Giles, Diane Hale, Diane Horvath, Katie Noll, Rachel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	</a:t>
            </a:r>
            <a:r>
              <a:rPr lang="en-US" sz="2200" dirty="0" err="1">
                <a:solidFill>
                  <a:srgbClr val="FFFF00"/>
                </a:solidFill>
              </a:rPr>
              <a:t>Pirot</a:t>
            </a:r>
            <a:r>
              <a:rPr lang="en-US" sz="2200" dirty="0">
                <a:solidFill>
                  <a:srgbClr val="FFFF00"/>
                </a:solidFill>
              </a:rPr>
              <a:t>, Summer </a:t>
            </a:r>
            <a:r>
              <a:rPr lang="en-US" sz="2200" dirty="0" err="1">
                <a:solidFill>
                  <a:srgbClr val="FFFF00"/>
                </a:solidFill>
              </a:rPr>
              <a:t>Runyan</a:t>
            </a:r>
            <a:r>
              <a:rPr lang="en-US" sz="2200" dirty="0">
                <a:solidFill>
                  <a:srgbClr val="FFFF00"/>
                </a:solidFill>
              </a:rPr>
              <a:t>, Ryan </a:t>
            </a:r>
            <a:r>
              <a:rPr lang="en-US" sz="2200" dirty="0" smtClean="0">
                <a:solidFill>
                  <a:srgbClr val="FFFF00"/>
                </a:solidFill>
              </a:rPr>
              <a:t>Adams, Sandy </a:t>
            </a:r>
            <a:r>
              <a:rPr lang="en-US" sz="2200" dirty="0" err="1" smtClean="0">
                <a:solidFill>
                  <a:srgbClr val="FFFF00"/>
                </a:solidFill>
              </a:rPr>
              <a:t>Biester</a:t>
            </a:r>
            <a:r>
              <a:rPr lang="en-US" sz="2200" dirty="0" smtClean="0">
                <a:solidFill>
                  <a:srgbClr val="FFFF00"/>
                </a:solidFill>
              </a:rPr>
              <a:t>, Jody 	Becker, </a:t>
            </a:r>
            <a:r>
              <a:rPr lang="en-US" sz="2200" dirty="0" err="1" smtClean="0">
                <a:solidFill>
                  <a:srgbClr val="FFFF00"/>
                </a:solidFill>
              </a:rPr>
              <a:t>Kelsii</a:t>
            </a:r>
            <a:r>
              <a:rPr lang="en-US" sz="2200" dirty="0" smtClean="0">
                <a:solidFill>
                  <a:srgbClr val="FFFF00"/>
                </a:solidFill>
              </a:rPr>
              <a:t> Dana, Bill Vreeland, Dan </a:t>
            </a:r>
            <a:r>
              <a:rPr lang="en-US" sz="2200" dirty="0" err="1" smtClean="0">
                <a:solidFill>
                  <a:srgbClr val="FFFF00"/>
                </a:solidFill>
              </a:rPr>
              <a:t>Dzieken</a:t>
            </a:r>
            <a:r>
              <a:rPr lang="en-US" sz="2200" dirty="0" smtClean="0">
                <a:solidFill>
                  <a:srgbClr val="FFFF00"/>
                </a:solidFill>
              </a:rPr>
              <a:t>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200" dirty="0">
                <a:solidFill>
                  <a:srgbClr val="FFFF00"/>
                </a:solidFill>
              </a:rPr>
              <a:t>	</a:t>
            </a:r>
            <a:r>
              <a:rPr lang="en-US" sz="2200" dirty="0" smtClean="0">
                <a:solidFill>
                  <a:srgbClr val="FFFF00"/>
                </a:solidFill>
              </a:rPr>
              <a:t>Rick Fletcher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353287" name="Picture 7" descr="photo10"/>
          <p:cNvPicPr>
            <a:picLocks noChangeAspect="1" noChangeArrowheads="1"/>
          </p:cNvPicPr>
          <p:nvPr/>
        </p:nvPicPr>
        <p:blipFill>
          <a:blip r:embed="rId2" cstate="print"/>
          <a:srcRect t="25804" r="26784"/>
          <a:stretch>
            <a:fillRect/>
          </a:stretch>
        </p:blipFill>
        <p:spPr bwMode="auto">
          <a:xfrm>
            <a:off x="5373688" y="4083050"/>
            <a:ext cx="3567112" cy="2711450"/>
          </a:xfrm>
          <a:prstGeom prst="rect">
            <a:avLst/>
          </a:prstGeom>
          <a:noFill/>
        </p:spPr>
      </p:pic>
      <p:pic>
        <p:nvPicPr>
          <p:cNvPr id="353288" name="Picture 8" descr="wou_earthsc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4240213"/>
            <a:ext cx="4752975" cy="23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onnelly_fig7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490" y="669684"/>
            <a:ext cx="7561593" cy="58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6842" y="289180"/>
            <a:ext cx="7617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Extent of Hypothesized Newberry Ice Cap (Donnelly-Nolan and Jensen,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08378" y="-86109"/>
            <a:ext cx="6010030" cy="7737230"/>
            <a:chOff x="1664678" y="-156444"/>
            <a:chExt cx="6010030" cy="7737230"/>
          </a:xfrm>
        </p:grpSpPr>
        <p:pic>
          <p:nvPicPr>
            <p:cNvPr id="4" name="Picture 3" descr="cone_ice_map.wm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64678" y="-156444"/>
              <a:ext cx="5978769" cy="773723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961661" y="250092"/>
              <a:ext cx="5713047" cy="6463323"/>
              <a:chOff x="1969476" y="250092"/>
              <a:chExt cx="5713047" cy="6463323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736498" y="461108"/>
                <a:ext cx="1606530" cy="953477"/>
                <a:chOff x="5736498" y="461108"/>
                <a:chExt cx="1606530" cy="953477"/>
              </a:xfrm>
            </p:grpSpPr>
            <p:sp>
              <p:nvSpPr>
                <p:cNvPr id="6" name="Rectangle 5"/>
                <p:cNvSpPr/>
                <p:nvPr/>
              </p:nvSpPr>
              <p:spPr bwMode="auto">
                <a:xfrm>
                  <a:off x="5783385" y="461108"/>
                  <a:ext cx="1555261" cy="953477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488" tIns="44450" rIns="90488" bIns="4445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27075" marR="0" indent="-277813" algn="l" defTabSz="873125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Font typeface="Wingdings" pitchFamily="2" charset="2"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5736498" y="500184"/>
                  <a:ext cx="1606530" cy="8463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 smtClean="0"/>
                    <a:t>Ice cap limit</a:t>
                  </a:r>
                </a:p>
                <a:p>
                  <a:r>
                    <a:rPr lang="en-US" sz="700" dirty="0" smtClean="0"/>
                    <a:t>Single cones within ice limit</a:t>
                  </a:r>
                </a:p>
                <a:p>
                  <a:r>
                    <a:rPr lang="en-US" sz="700" dirty="0" smtClean="0"/>
                    <a:t>Composite cones within ice limit</a:t>
                  </a:r>
                </a:p>
                <a:p>
                  <a:r>
                    <a:rPr lang="en-US" sz="700" dirty="0" smtClean="0"/>
                    <a:t>Single cones outside ice limit</a:t>
                  </a:r>
                </a:p>
                <a:p>
                  <a:r>
                    <a:rPr lang="en-US" sz="700" dirty="0" smtClean="0"/>
                    <a:t>Composite cones inside ice limit </a:t>
                  </a:r>
                </a:p>
                <a:p>
                  <a:r>
                    <a:rPr lang="en-US" sz="700" dirty="0" smtClean="0"/>
                    <a:t>Caldera lakes</a:t>
                  </a:r>
                  <a:endParaRPr lang="en-US" sz="700" dirty="0"/>
                </a:p>
              </p:txBody>
            </p:sp>
          </p:grpSp>
          <p:sp>
            <p:nvSpPr>
              <p:cNvPr id="8" name="Rectangle 7"/>
              <p:cNvSpPr/>
              <p:nvPr/>
            </p:nvSpPr>
            <p:spPr bwMode="auto">
              <a:xfrm>
                <a:off x="1969476" y="250092"/>
                <a:ext cx="5713047" cy="6463323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488" tIns="44450" rIns="90488" bIns="4445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27075" marR="0" indent="-277813" algn="l" defTabSz="873125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en-US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48692" y="7840"/>
            <a:ext cx="781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Cinder Cone Distribution Relative to Hypothesized Extent of Newberry Ice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092" y="390775"/>
            <a:ext cx="8382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Cone Morphology Comparison Relative to Hypothesized Extent of Newberry Ice Cap</a:t>
            </a:r>
            <a:endParaRPr lang="en-US" dirty="0"/>
          </a:p>
        </p:txBody>
      </p:sp>
      <p:pic>
        <p:nvPicPr>
          <p:cNvPr id="4" name="Picture 3" descr="Ice_Limit_Cone_Morphology_Comparis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1231" y="922221"/>
            <a:ext cx="8888399" cy="48846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257908" y="898769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703754" y="257908"/>
            <a:ext cx="1633415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273541" y="906585"/>
            <a:ext cx="8628185" cy="78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69634" y="5795108"/>
            <a:ext cx="8628185" cy="78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04263" y="3542101"/>
            <a:ext cx="2958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" dirty="0" smtClean="0"/>
              <a:t>Avg. Cone Long Axis/Short Axis Ratio</a:t>
            </a:r>
            <a:endParaRPr lang="en-US" sz="1150" dirty="0"/>
          </a:p>
        </p:txBody>
      </p:sp>
      <p:sp>
        <p:nvSpPr>
          <p:cNvPr id="12" name="TextBox 11"/>
          <p:cNvSpPr txBox="1"/>
          <p:nvPr/>
        </p:nvSpPr>
        <p:spPr>
          <a:xfrm>
            <a:off x="4109987" y="3561351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1.30</a:t>
            </a:r>
            <a:endParaRPr lang="en-US" sz="10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5763927" y="3559746"/>
            <a:ext cx="43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1.35</a:t>
            </a:r>
            <a:endParaRPr lang="en-US" sz="10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705599" y="3558138"/>
            <a:ext cx="1737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No Significant Difference</a:t>
            </a:r>
            <a:endParaRPr lang="en-US" sz="11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325438" y="2805113"/>
            <a:ext cx="85502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4300">
                <a:solidFill>
                  <a:schemeClr val="tx2"/>
                </a:solidFill>
              </a:rPr>
              <a:t>Geologic Setting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4463"/>
            <a:ext cx="841057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ext Box 2"/>
          <p:cNvSpPr txBox="1">
            <a:spLocks noChangeArrowheads="1"/>
          </p:cNvSpPr>
          <p:nvPr/>
        </p:nvSpPr>
        <p:spPr bwMode="auto">
          <a:xfrm>
            <a:off x="4267200" y="55626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0" dirty="0"/>
              <a:t>Geology after Walker and MacLeod (1991); </a:t>
            </a:r>
            <a:r>
              <a:rPr lang="en-US" sz="2000" b="0" dirty="0" err="1"/>
              <a:t>Isochrons</a:t>
            </a:r>
            <a:r>
              <a:rPr lang="en-US" sz="2000" b="0" dirty="0"/>
              <a:t> in 1 </a:t>
            </a:r>
            <a:r>
              <a:rPr lang="en-US" sz="2000" b="0" dirty="0" err="1"/>
              <a:t>m.y</a:t>
            </a:r>
            <a:r>
              <a:rPr lang="en-US" sz="2000" b="0" dirty="0"/>
              <a:t>. increments (after MacLeod and others, 1976)</a:t>
            </a:r>
          </a:p>
        </p:txBody>
      </p:sp>
      <p:pic>
        <p:nvPicPr>
          <p:cNvPr id="425987" name="Picture 3" descr="Newberry regional geo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"/>
            <a:ext cx="5499100" cy="5216525"/>
          </a:xfrm>
          <a:prstGeom prst="rect">
            <a:avLst/>
          </a:prstGeom>
          <a:noFill/>
        </p:spPr>
      </p:pic>
      <p:pic>
        <p:nvPicPr>
          <p:cNvPr id="425988" name="Picture 4" descr="Oregon map nb loc ins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50" y="3806825"/>
            <a:ext cx="3498850" cy="2593975"/>
          </a:xfrm>
          <a:prstGeom prst="rect">
            <a:avLst/>
          </a:prstGeom>
          <a:noFill/>
        </p:spPr>
      </p:pic>
      <p:pic>
        <p:nvPicPr>
          <p:cNvPr id="425989" name="Picture 5" descr="Newberry regional geo map 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" y="549275"/>
            <a:ext cx="3616325" cy="303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3" y="104775"/>
            <a:ext cx="7924800" cy="66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426200" y="166688"/>
            <a:ext cx="2071688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Basaltic Flows (Pl.- H)</a:t>
            </a: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6411913" y="4679950"/>
            <a:ext cx="1385887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Caldera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6424613" y="2314575"/>
            <a:ext cx="1814512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/>
              <a:t>Tepee Draw Tuff</a:t>
            </a:r>
          </a:p>
        </p:txBody>
      </p:sp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6413500" y="5102225"/>
            <a:ext cx="1970336" cy="2714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defTabSz="873125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dirty="0"/>
              <a:t>Cinder </a:t>
            </a:r>
            <a:r>
              <a:rPr lang="en-US" sz="1400" dirty="0" smtClean="0"/>
              <a:t>Cones  “Qc” </a:t>
            </a:r>
            <a:endParaRPr lang="en-US" sz="1400" dirty="0"/>
          </a:p>
        </p:txBody>
      </p:sp>
      <p:sp>
        <p:nvSpPr>
          <p:cNvPr id="364568" name="Line 24"/>
          <p:cNvSpPr>
            <a:spLocks noChangeShapeType="1"/>
          </p:cNvSpPr>
          <p:nvPr/>
        </p:nvSpPr>
        <p:spPr bwMode="auto">
          <a:xfrm flipH="1">
            <a:off x="6269038" y="523240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2" descr="cinder_cone_fie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63500"/>
            <a:ext cx="8894763" cy="6672263"/>
          </a:xfrm>
          <a:prstGeom prst="rect">
            <a:avLst/>
          </a:prstGeom>
          <a:noFill/>
        </p:spPr>
      </p:pic>
      <p:sp>
        <p:nvSpPr>
          <p:cNvPr id="380932" name="Text Box 4"/>
          <p:cNvSpPr txBox="1">
            <a:spLocks noChangeArrowheads="1"/>
          </p:cNvSpPr>
          <p:nvPr/>
        </p:nvSpPr>
        <p:spPr bwMode="auto">
          <a:xfrm>
            <a:off x="2771775" y="2828925"/>
            <a:ext cx="3656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Southeast Cinder Cone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">
      <a:dk1>
        <a:srgbClr val="00279F"/>
      </a:dk1>
      <a:lt1>
        <a:srgbClr val="C1CEFF"/>
      </a:lt1>
      <a:dk2>
        <a:srgbClr val="063DE8"/>
      </a:dk2>
      <a:lt2>
        <a:srgbClr val="FAFD00"/>
      </a:lt2>
      <a:accent1>
        <a:srgbClr val="FF5008"/>
      </a:accent1>
      <a:accent2>
        <a:srgbClr val="FE9B03"/>
      </a:accent2>
      <a:accent3>
        <a:srgbClr val="AAAFF2"/>
      </a:accent3>
      <a:accent4>
        <a:srgbClr val="A4B0DA"/>
      </a:accent4>
      <a:accent5>
        <a:srgbClr val="FFB3AA"/>
      </a:accent5>
      <a:accent6>
        <a:srgbClr val="E68C02"/>
      </a:accent6>
      <a:hlink>
        <a:srgbClr val="DC0081"/>
      </a:hlink>
      <a:folHlink>
        <a:srgbClr val="618FFD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27075" marR="0" indent="-277813" algn="l" defTabSz="8731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00000"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727075" marR="0" indent="-277813" algn="l" defTabSz="8731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100000"/>
          <a:buFont typeface="Wingding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D:\MSOffice\Templates\Blank Presentation.pot</Template>
  <TotalTime>328</TotalTime>
  <Pages>23</Pages>
  <Words>685</Words>
  <Application>Microsoft Office PowerPoint</Application>
  <PresentationFormat>On-screen Show (4:3)</PresentationFormat>
  <Paragraphs>210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Blank Presentation.pot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proposal</dc:title>
  <dc:creator>Authorized Gateway Customer</dc:creator>
  <cp:lastModifiedBy>UCS</cp:lastModifiedBy>
  <cp:revision>524</cp:revision>
  <cp:lastPrinted>1999-01-13T14:32:34Z</cp:lastPrinted>
  <dcterms:created xsi:type="dcterms:W3CDTF">1996-04-19T20:41:26Z</dcterms:created>
  <dcterms:modified xsi:type="dcterms:W3CDTF">2013-08-22T14:16:43Z</dcterms:modified>
</cp:coreProperties>
</file>