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1" autoAdjust="0"/>
  </p:normalViewPr>
  <p:slideViewPr>
    <p:cSldViewPr snapToGrid="0" snapToObjects="1">
      <p:cViewPr varScale="1">
        <p:scale>
          <a:sx n="52" d="100"/>
          <a:sy n="52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7358CE35-4DB5-AA48-A67C-9B8F86F05A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A95538E9-36BC-5548-9B5A-57AC1666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469A-176F-ED45-A3AB-8BB31618B84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644" y="3084105"/>
            <a:ext cx="6411562" cy="1206915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Draft Strategic Enrollment Management Plan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06" y="4618030"/>
            <a:ext cx="6400800" cy="7198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2017-23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28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22628" y="1333271"/>
            <a:ext cx="4543536" cy="2422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"/>
                <a:cs typeface="Arial"/>
              </a:rPr>
              <a:t>Team Members:</a:t>
            </a:r>
          </a:p>
          <a:p>
            <a:pPr marL="0" indent="0" algn="r">
              <a:buNone/>
            </a:pPr>
            <a:r>
              <a:rPr lang="en-US" sz="2400" dirty="0" smtClean="0"/>
              <a:t>Dan Clark</a:t>
            </a: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Mark </a:t>
            </a:r>
            <a:r>
              <a:rPr lang="en-US" sz="2400" dirty="0" smtClean="0"/>
              <a:t>Girod</a:t>
            </a:r>
          </a:p>
          <a:p>
            <a:pPr marL="0" indent="0" algn="r">
              <a:buNone/>
            </a:pPr>
            <a:r>
              <a:rPr lang="en-US" sz="2400" dirty="0" smtClean="0"/>
              <a:t>Dave McDonald </a:t>
            </a:r>
          </a:p>
          <a:p>
            <a:pPr marL="0" indent="0" algn="r">
              <a:buNone/>
            </a:pPr>
            <a:r>
              <a:rPr lang="en-US" sz="2400" dirty="0" smtClean="0"/>
              <a:t>Linda </a:t>
            </a:r>
            <a:r>
              <a:rPr lang="en-US" sz="2400" dirty="0" err="1" smtClean="0"/>
              <a:t>Stonecipher</a:t>
            </a: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Rob Winningham</a:t>
            </a:r>
          </a:p>
          <a:p>
            <a:pPr marL="0" indent="0" algn="r">
              <a:buNone/>
            </a:pPr>
            <a:r>
              <a:rPr lang="en-US" sz="2400" dirty="0" err="1" smtClean="0"/>
              <a:t>Neng</a:t>
            </a:r>
            <a:r>
              <a:rPr lang="en-US" sz="2400" dirty="0" smtClean="0"/>
              <a:t> Yang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85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93574" y="1968244"/>
            <a:ext cx="4972590" cy="374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Four Strategic Priorities</a:t>
            </a:r>
          </a:p>
          <a:p>
            <a:pPr marL="0" indent="0" algn="r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Purposeful, targeted Enrollment </a:t>
            </a:r>
            <a:r>
              <a:rPr lang="en-US" sz="2400" dirty="0" err="1" smtClean="0">
                <a:solidFill>
                  <a:srgbClr val="D90A1C"/>
                </a:solidFill>
                <a:latin typeface="Arial"/>
                <a:cs typeface="Arial"/>
              </a:rPr>
              <a:t>Manangement</a:t>
            </a: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Student-Centered delivery (access)</a:t>
            </a:r>
          </a:p>
          <a:p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Streamlining the Curriculum (attainability)</a:t>
            </a:r>
          </a:p>
          <a:p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Improved Transfer Pathways </a:t>
            </a: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1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01548" y="3690083"/>
            <a:ext cx="4842452" cy="157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Aligned with WOU Strategic Plan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5553" y="6577023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47159"/>
              </p:ext>
            </p:extLst>
          </p:nvPr>
        </p:nvGraphicFramePr>
        <p:xfrm>
          <a:off x="275309" y="514532"/>
          <a:ext cx="7449296" cy="1115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765"/>
                <a:gridCol w="982676"/>
                <a:gridCol w="1002482"/>
                <a:gridCol w="1031429"/>
                <a:gridCol w="1168547"/>
                <a:gridCol w="1207397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 Success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Academic Excellence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Community Engagement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Accountability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Sustainability &amp; Stewardship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Curriculum Accessibility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Delivery Mode definitions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flexible course offerings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II.4.3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V.1.3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989"/>
              </p:ext>
            </p:extLst>
          </p:nvPr>
        </p:nvGraphicFramePr>
        <p:xfrm>
          <a:off x="275309" y="1873980"/>
          <a:ext cx="7449295" cy="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764"/>
                <a:gridCol w="982676"/>
                <a:gridCol w="1002482"/>
                <a:gridCol w="1031429"/>
                <a:gridCol w="1168547"/>
                <a:gridCol w="1207397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Graduate Education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Stabilize enrollment in current programs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Develop new degrees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II.4.1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V.1.3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62527"/>
              </p:ext>
            </p:extLst>
          </p:nvPr>
        </p:nvGraphicFramePr>
        <p:xfrm>
          <a:off x="275309" y="2806328"/>
          <a:ext cx="7449293" cy="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764"/>
                <a:gridCol w="982676"/>
                <a:gridCol w="1002482"/>
                <a:gridCol w="1031429"/>
                <a:gridCol w="1168546"/>
                <a:gridCol w="1207396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International Students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Expand geographic diversity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WOU majors with international enrollment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I.1.2/ I.2.1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V.1.1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24854"/>
              </p:ext>
            </p:extLst>
          </p:nvPr>
        </p:nvGraphicFramePr>
        <p:xfrm>
          <a:off x="275302" y="3746756"/>
          <a:ext cx="7401525" cy="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575"/>
                <a:gridCol w="976375"/>
                <a:gridCol w="996053"/>
                <a:gridCol w="1024815"/>
                <a:gridCol w="1161053"/>
                <a:gridCol w="1199654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Freshmen Recruitment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Increase number of Oregon partnerships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I.1.2/ I.2.1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out-of-state students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I.1.2/ I.2.1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V.1.1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77827"/>
              </p:ext>
            </p:extLst>
          </p:nvPr>
        </p:nvGraphicFramePr>
        <p:xfrm>
          <a:off x="275304" y="4696166"/>
          <a:ext cx="7401523" cy="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574"/>
                <a:gridCol w="976374"/>
                <a:gridCol w="996053"/>
                <a:gridCol w="1024815"/>
                <a:gridCol w="1161053"/>
                <a:gridCol w="1199654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Transfer Recruitment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Chemeketa CC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I.2.2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V.1.1/ V.2.2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partnership work with Oregon CC’s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I.2.2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V.1.1/ V.2.2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16740"/>
              </p:ext>
            </p:extLst>
          </p:nvPr>
        </p:nvGraphicFramePr>
        <p:xfrm>
          <a:off x="275309" y="5664200"/>
          <a:ext cx="740152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574"/>
                <a:gridCol w="976374"/>
                <a:gridCol w="996053"/>
                <a:gridCol w="1024815"/>
                <a:gridCol w="1161053"/>
                <a:gridCol w="1199654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Retention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WCS effectiveness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I.4.1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Improve affordability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V.2.1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58352" y="104991"/>
            <a:ext cx="23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9689" y="4061857"/>
            <a:ext cx="4543536" cy="1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Measurable Outcomes</a:t>
            </a: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21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52052"/>
            <a:ext cx="7531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Graduate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Award 240 graduate degrees and certificates by 2023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the proportion of WOU graduate students to 20% of the WOU overall enrollment by 2023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2400" dirty="0" smtClean="0"/>
              <a:t>International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Increase the number of international students at WOU by   1-5%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2400" dirty="0" smtClean="0"/>
              <a:t>Domestic Freshmen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Stabilize and then increase the number of new freshmen enrolled at </a:t>
            </a:r>
            <a:r>
              <a:rPr lang="en-US" b="1" dirty="0" smtClean="0"/>
              <a:t>WOU</a:t>
            </a:r>
          </a:p>
          <a:p>
            <a:endParaRPr lang="en-US" b="1" dirty="0"/>
          </a:p>
          <a:p>
            <a:r>
              <a:rPr lang="en-US" sz="2400" dirty="0" smtClean="0"/>
              <a:t>Domestic Transfer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Increase </a:t>
            </a:r>
            <a:r>
              <a:rPr lang="en-US" b="1" dirty="0"/>
              <a:t>the number of new transfer students annually by at least 3%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 smtClean="0"/>
              <a:t>Undergraduate Student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year-to-year retention rates to be the highest among WOU peer institutions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1251" y="53936"/>
            <a:ext cx="617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Objectives for Draft Enrollment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06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980" y="218093"/>
            <a:ext cx="862531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Activities with timelines to support the objectives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the number of home countries of WOU students by 1 per </a:t>
            </a:r>
            <a:r>
              <a:rPr lang="en-US" dirty="0" smtClean="0"/>
              <a:t>year—2017-18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scholarship support from $400,000 by at least 20% per year to support </a:t>
            </a:r>
            <a:r>
              <a:rPr lang="en-US" dirty="0" smtClean="0"/>
              <a:t>middle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income students, Bilingual Teachers, and degree </a:t>
            </a:r>
            <a:r>
              <a:rPr lang="en-US" dirty="0" smtClean="0"/>
              <a:t>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Dual Enrollment or partnerships with Lane, Mt. Hood, and </a:t>
            </a:r>
            <a:r>
              <a:rPr lang="en-US" dirty="0" smtClean="0"/>
              <a:t>PCC—2017-18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the effectiveness of WCS interventions by </a:t>
            </a:r>
            <a:r>
              <a:rPr lang="en-US" b="1" dirty="0"/>
              <a:t>two percentage points per year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Data Driven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                        Target </a:t>
            </a:r>
            <a:r>
              <a:rPr lang="en-US" sz="1600" b="1" dirty="0"/>
              <a:t>Retention Rates by Entering Freshmen Cohorts</a:t>
            </a:r>
            <a:endParaRPr lang="en-US" sz="1600" dirty="0"/>
          </a:p>
          <a:p>
            <a:pPr algn="ctr"/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41264"/>
              </p:ext>
            </p:extLst>
          </p:nvPr>
        </p:nvGraphicFramePr>
        <p:xfrm>
          <a:off x="2497393" y="4362309"/>
          <a:ext cx="5219700" cy="133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725"/>
                <a:gridCol w="914400"/>
                <a:gridCol w="708025"/>
                <a:gridCol w="685800"/>
                <a:gridCol w="742950"/>
                <a:gridCol w="685800"/>
              </a:tblGrid>
              <a:tr h="349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2011-15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2016*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2018*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Fall 2019*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Freshmen to sophomore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Sophomore to junior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to senior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88.3%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38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182" y="6436281"/>
            <a:ext cx="2158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1178" y="6543346"/>
            <a:ext cx="1089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400" b="1" dirty="0">
              <a:solidFill>
                <a:srgbClr val="D90A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609" y="0"/>
            <a:ext cx="72146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On-going and current progress monitoring</a:t>
            </a:r>
          </a:p>
          <a:p>
            <a:endParaRPr lang="en-US" dirty="0"/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en-US" dirty="0" smtClean="0"/>
              <a:t>Data provided by IR, HECC and IPEDS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en-US" dirty="0" smtClean="0"/>
              <a:t>Google Doc used to track progress</a:t>
            </a:r>
          </a:p>
          <a:p>
            <a:endParaRPr lang="en-US" dirty="0"/>
          </a:p>
          <a:p>
            <a:pPr algn="ctr"/>
            <a:r>
              <a:rPr lang="en-US" b="1" dirty="0"/>
              <a:t>Recruitment of Domestic Transfer </a:t>
            </a:r>
            <a:r>
              <a:rPr lang="en-US" b="1" dirty="0" smtClean="0"/>
              <a:t>Students (example)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67614"/>
              </p:ext>
            </p:extLst>
          </p:nvPr>
        </p:nvGraphicFramePr>
        <p:xfrm>
          <a:off x="457200" y="2355996"/>
          <a:ext cx="7998542" cy="3197250"/>
        </p:xfrm>
        <a:graphic>
          <a:graphicData uri="http://schemas.openxmlformats.org/drawingml/2006/table">
            <a:tbl>
              <a:tblPr/>
              <a:tblGrid>
                <a:gridCol w="468880"/>
                <a:gridCol w="3061511"/>
                <a:gridCol w="974535"/>
                <a:gridCol w="524043"/>
                <a:gridCol w="2969573"/>
              </a:tblGrid>
              <a:tr h="23973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partnership activities with Chemeketa Community College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203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1.a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Create new position to focus on community college recruitment. New position would visit Chemeketa weekly and support faculty-faculty connections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2017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Moved Kristen Mauro from CAI to Academic Advising and Learning Center as the WOU Transfer Specialist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1.b.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Create 90+90 transfer pathways in the most popular degree areas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 completion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1.c.</a:t>
                      </a: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 with Chemeketa Scholars and Oregon Promise students</a:t>
                      </a: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progress</a:t>
                      </a:r>
                      <a:endParaRPr lang="en-US" sz="1200" dirty="0" smtClean="0">
                        <a:effectLst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WOU Jump Start-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-summer 2017 and ongoing (1.a)</a:t>
                      </a:r>
                      <a:endParaRPr lang="en-US" sz="1800" dirty="0">
                        <a:effectLst/>
                      </a:endParaRPr>
                    </a:p>
                  </a:txBody>
                  <a:tcPr marL="72521" marR="72521" marT="45405" marB="4540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35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7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534</Words>
  <Application>Microsoft Office PowerPoint</Application>
  <PresentationFormat>On-screen Show (4:3)</PresentationFormat>
  <Paragraphs>233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Draft Strategic Enrollment Management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ALIGNED LEFT, ARIAL BOLD</dc:title>
  <dc:creator>UCS</dc:creator>
  <cp:lastModifiedBy>ADele SCHEPIGE</cp:lastModifiedBy>
  <cp:revision>24</cp:revision>
  <cp:lastPrinted>2017-10-04T15:36:00Z</cp:lastPrinted>
  <dcterms:created xsi:type="dcterms:W3CDTF">2017-03-06T17:12:06Z</dcterms:created>
  <dcterms:modified xsi:type="dcterms:W3CDTF">2017-10-06T23:05:45Z</dcterms:modified>
</cp:coreProperties>
</file>