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16" r:id="rId2"/>
    <p:sldId id="284" r:id="rId3"/>
    <p:sldId id="281" r:id="rId4"/>
    <p:sldId id="266" r:id="rId5"/>
    <p:sldId id="282" r:id="rId6"/>
    <p:sldId id="283" r:id="rId7"/>
    <p:sldId id="285" r:id="rId8"/>
    <p:sldId id="291" r:id="rId9"/>
    <p:sldId id="292" r:id="rId10"/>
    <p:sldId id="310" r:id="rId11"/>
    <p:sldId id="313" r:id="rId12"/>
    <p:sldId id="311" r:id="rId13"/>
    <p:sldId id="312" r:id="rId14"/>
    <p:sldId id="309" r:id="rId15"/>
    <p:sldId id="314" r:id="rId16"/>
    <p:sldId id="305" r:id="rId17"/>
    <p:sldId id="315" r:id="rId18"/>
    <p:sldId id="306" r:id="rId19"/>
    <p:sldId id="321" r:id="rId20"/>
    <p:sldId id="322" r:id="rId21"/>
    <p:sldId id="307" r:id="rId22"/>
    <p:sldId id="308" r:id="rId23"/>
    <p:sldId id="323"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69607" autoAdjust="0"/>
  </p:normalViewPr>
  <p:slideViewPr>
    <p:cSldViewPr snapToGrid="0" showGuides="1">
      <p:cViewPr varScale="1">
        <p:scale>
          <a:sx n="70" d="100"/>
          <a:sy n="70" d="100"/>
        </p:scale>
        <p:origin x="1613" y="2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part 2 in our Biochemical Energy Generation and Utilization section. In this section we will discuss the role of ATP in processes that require cellular movement.</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22800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Skeletal muscles are composed of tubular muscle cells.</a:t>
            </a:r>
            <a:r>
              <a:rPr lang="en-US" baseline="0" dirty="0"/>
              <a:t> Muscle cells are called </a:t>
            </a:r>
            <a:r>
              <a:rPr lang="en-US" b="1" i="1" dirty="0"/>
              <a:t>myocytes,</a:t>
            </a:r>
            <a:r>
              <a:rPr lang="en-US" dirty="0"/>
              <a:t> </a:t>
            </a:r>
            <a:r>
              <a:rPr lang="en-US" b="1" i="1" dirty="0"/>
              <a:t>muscle fibers,</a:t>
            </a:r>
            <a:r>
              <a:rPr lang="en-US" i="1" dirty="0"/>
              <a:t> </a:t>
            </a:r>
            <a:r>
              <a:rPr lang="en-US" dirty="0"/>
              <a:t>or </a:t>
            </a:r>
            <a:r>
              <a:rPr lang="en-US" b="1" i="1" dirty="0" err="1"/>
              <a:t>myofibers</a:t>
            </a:r>
            <a:r>
              <a:rPr lang="en-US" dirty="0"/>
              <a:t>) and are formed in a process known as </a:t>
            </a:r>
            <a:r>
              <a:rPr lang="en-US" b="1" i="1" dirty="0" err="1"/>
              <a:t>myogenesis</a:t>
            </a:r>
            <a:r>
              <a:rPr lang="en-US" dirty="0"/>
              <a:t>. The slide above is a longitudinal section of skeletal muscle.</a:t>
            </a:r>
            <a:r>
              <a:rPr lang="en-US" baseline="0" dirty="0"/>
              <a:t> As cells go, myocytes are weird.  These ‘cells’ are actually many cells that have merged together for form a long </a:t>
            </a:r>
            <a:r>
              <a:rPr lang="en-US" baseline="0" dirty="0" err="1"/>
              <a:t>myofiber</a:t>
            </a:r>
            <a:r>
              <a:rPr lang="en-US" baseline="0" dirty="0"/>
              <a:t> complex. In the slide section above, less then 20 myocytes are shown, and none of them are complete cells.  They continue off the slide section in both directions. They have multiple nuclei associated with them that are stained in dark purple.  They typically are squished to the sides of the tube. A single myocyte (</a:t>
            </a:r>
            <a:r>
              <a:rPr lang="en-US" baseline="0" dirty="0" err="1"/>
              <a:t>myofiber</a:t>
            </a:r>
            <a:r>
              <a:rPr lang="en-US" baseline="0" dirty="0"/>
              <a:t>) may have over 100 nuclei!</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56606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myocyte contain numerous tubular </a:t>
            </a:r>
            <a:r>
              <a:rPr lang="en-US" b="1" i="1" dirty="0"/>
              <a:t>myofibrils</a:t>
            </a:r>
            <a:r>
              <a:rPr lang="en-US" dirty="0"/>
              <a:t>, or </a:t>
            </a:r>
            <a:r>
              <a:rPr lang="en-US" dirty="0" err="1"/>
              <a:t>tubelike</a:t>
            </a:r>
            <a:r>
              <a:rPr lang="en-US" dirty="0"/>
              <a:t> bundles of fiber proteins. The top diagram shows a cross-sectional</a:t>
            </a:r>
            <a:r>
              <a:rPr lang="en-US" baseline="0" dirty="0"/>
              <a:t> view of a single muscle cell with its many </a:t>
            </a:r>
            <a:r>
              <a:rPr lang="en-US" b="1" i="1" baseline="0" dirty="0"/>
              <a:t>myofibrils</a:t>
            </a:r>
            <a:r>
              <a:rPr lang="en-US" baseline="0" dirty="0"/>
              <a:t>. </a:t>
            </a:r>
            <a:r>
              <a:rPr lang="en-US" dirty="0"/>
              <a:t>In between the myofibrils, you may also notice that the muscle cells also contain numerous mitochondria powering the energy</a:t>
            </a:r>
            <a:r>
              <a:rPr lang="en-US" baseline="0" dirty="0"/>
              <a:t> demand of the tissue</a:t>
            </a:r>
            <a:r>
              <a:rPr lang="en-US" dirty="0"/>
              <a:t>. </a:t>
            </a:r>
            <a:r>
              <a:rPr lang="en-US" baseline="0" dirty="0"/>
              <a:t>The lower diagram shows a longitudinal section of one of the </a:t>
            </a:r>
            <a:r>
              <a:rPr lang="en-US" b="1" i="1" baseline="0" dirty="0"/>
              <a:t>myofibrils. </a:t>
            </a:r>
            <a:r>
              <a:rPr lang="en-US" b="1" i="1" dirty="0"/>
              <a:t>Myofibrils </a:t>
            </a:r>
            <a:r>
              <a:rPr lang="en-US" dirty="0"/>
              <a:t>are composed of repeating sections called </a:t>
            </a:r>
            <a:r>
              <a:rPr lang="en-US" b="1" i="1" dirty="0"/>
              <a:t>sarcomeres</a:t>
            </a:r>
            <a:r>
              <a:rPr lang="en-US" dirty="0"/>
              <a:t>, which appear under the microscope as alternating dark and light bands (this will be shown on the next slide). Also surrounding each myofibril is a lattice network of a specialized organelle called the </a:t>
            </a:r>
            <a:r>
              <a:rPr lang="en-US" b="1" i="1" dirty="0"/>
              <a:t>sarcoplasmic</a:t>
            </a:r>
            <a:r>
              <a:rPr lang="en-US" b="1" i="1" baseline="0" dirty="0"/>
              <a:t> reticulum </a:t>
            </a:r>
            <a:r>
              <a:rPr lang="en-US" baseline="0" dirty="0"/>
              <a:t>(shown in yellow above).  One of the main functions of the </a:t>
            </a:r>
            <a:r>
              <a:rPr lang="en-US" b="1" i="1" baseline="0" dirty="0"/>
              <a:t>sarcoplasmic reticulum </a:t>
            </a:r>
            <a:r>
              <a:rPr lang="en-US" baseline="0" dirty="0"/>
              <a:t>is to sequester Ca</a:t>
            </a:r>
            <a:r>
              <a:rPr lang="en-US" baseline="30000" dirty="0">
                <a:latin typeface="+mn-lt"/>
              </a:rPr>
              <a:t>2+, </a:t>
            </a:r>
            <a:r>
              <a:rPr lang="en-US" baseline="0" dirty="0"/>
              <a:t>that will be transiently released into the myofibril during the firing and contraction of a muscle fiber.</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21584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microscopic view of a</a:t>
            </a:r>
            <a:r>
              <a:rPr lang="en-US" dirty="0"/>
              <a:t> </a:t>
            </a:r>
            <a:r>
              <a:rPr lang="en-US" b="1" i="1" dirty="0"/>
              <a:t>sarcomere</a:t>
            </a:r>
            <a:r>
              <a:rPr lang="en-US" dirty="0"/>
              <a:t> from a striated myo</a:t>
            </a:r>
            <a:r>
              <a:rPr lang="en-US" baseline="0" dirty="0"/>
              <a:t>fibril. The sarcomere unit is defined as the region between two Z-lines. </a:t>
            </a:r>
            <a:r>
              <a:rPr lang="en-US" dirty="0"/>
              <a:t>Sarcomeres are composed of long, fibrous proteins as filaments that slide past each other when a muscle contracts or relaxes. Two of the important proteins are </a:t>
            </a:r>
            <a:r>
              <a:rPr lang="en-US" b="1" i="1" dirty="0"/>
              <a:t>myosin</a:t>
            </a:r>
            <a:r>
              <a:rPr lang="en-US" dirty="0"/>
              <a:t>, which forms the thick filament, and </a:t>
            </a:r>
            <a:r>
              <a:rPr lang="en-US" b="1" i="1" dirty="0"/>
              <a:t>actin</a:t>
            </a:r>
            <a:r>
              <a:rPr lang="en-US" dirty="0"/>
              <a:t>, which forms the thin filament.</a:t>
            </a:r>
          </a:p>
        </p:txBody>
      </p:sp>
      <p:sp>
        <p:nvSpPr>
          <p:cNvPr id="4" name="Slide Number Placeholder 3"/>
          <p:cNvSpPr>
            <a:spLocks noGrp="1"/>
          </p:cNvSpPr>
          <p:nvPr>
            <p:ph type="sldNum" sz="quarter" idx="10"/>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55995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actin filaments (shown in blue</a:t>
            </a:r>
            <a:r>
              <a:rPr lang="en-US" baseline="0" dirty="0"/>
              <a:t> above)</a:t>
            </a:r>
            <a:r>
              <a:rPr lang="en-US" dirty="0"/>
              <a:t> are covalently</a:t>
            </a:r>
            <a:r>
              <a:rPr lang="en-US" baseline="0" dirty="0"/>
              <a:t> bound to the macromolecules found at the Z-line (which is actually a dense disc of proteins and carbohydrates). The myosin or thick filaments shown in orange above can attach to the actin filaments and pull them into a contracted state.</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08025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gives an overview about how muscle contraction is initiated.</a:t>
            </a:r>
          </a:p>
        </p:txBody>
      </p:sp>
      <p:sp>
        <p:nvSpPr>
          <p:cNvPr id="4" name="Slide Number Placeholder 3"/>
          <p:cNvSpPr>
            <a:spLocks noGrp="1"/>
          </p:cNvSpPr>
          <p:nvPr>
            <p:ph type="sldNum" sz="quarter" idx="10"/>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59020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muscle</a:t>
            </a:r>
            <a:r>
              <a:rPr lang="en-US" baseline="0" dirty="0"/>
              <a:t> cells are stimulated by neuronal signals. As an action potential arrives at a neuromuscular juncture, Acetylcholine Neurotransmitters (Ach) are released and bind with receptors on the myocytes. A G-protein cascade is initiated that results in the release of calcium from the sarcoplasmic reticulum.</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54334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Calcium that is released from the sarcoplasmic reticulum is required to initiate muscle contraction.</a:t>
            </a:r>
          </a:p>
        </p:txBody>
      </p:sp>
      <p:sp>
        <p:nvSpPr>
          <p:cNvPr id="4" name="Slide Number Placeholder 3"/>
          <p:cNvSpPr>
            <a:spLocks noGrp="1"/>
          </p:cNvSpPr>
          <p:nvPr>
            <p:ph type="sldNum" sz="quarter" idx="10"/>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86425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Calcium binds to a protein</a:t>
            </a:r>
            <a:r>
              <a:rPr lang="en-US" baseline="0" dirty="0"/>
              <a:t> associated with the actin filament called troponin.  Troponin forms a complex with a fibrous protein called tropomyosin that wraps around the actin filament. The troponin is shown in yellow above, and the tropomyosin in orange. Upon calcium binding, the troponin protein changes shape and moves the tropomyosin filament uncovering a binding site on the actin filament for the for the myosin head group of the thick filament (shown in purple).</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86184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myosin head group is bound with a molecule</a:t>
            </a:r>
            <a:r>
              <a:rPr lang="en-US" baseline="0" dirty="0"/>
              <a:t> of ADP and Pi (</a:t>
            </a:r>
            <a:r>
              <a:rPr lang="en-US" baseline="0" dirty="0" err="1"/>
              <a:t>ie</a:t>
            </a:r>
            <a:r>
              <a:rPr lang="en-US" baseline="0" dirty="0"/>
              <a:t> a hydrolyzed ATP molecule). To release the ADP and Pi, the myosin head group must bind with the actin filament. Binding of the actin filament causes the myosin/ADP/Pi complex to shift conformation causing the </a:t>
            </a:r>
            <a:r>
              <a:rPr lang="en-US" baseline="0" dirty="0" err="1"/>
              <a:t>powerstroke</a:t>
            </a:r>
            <a:r>
              <a:rPr lang="en-US" baseline="0" dirty="0"/>
              <a:t> that draws the actin filaments in towards the center of the sarcomere structure and causes muscle contraction. </a:t>
            </a:r>
          </a:p>
        </p:txBody>
      </p:sp>
      <p:sp>
        <p:nvSpPr>
          <p:cNvPr id="4" name="Slide Number Placeholder 3"/>
          <p:cNvSpPr>
            <a:spLocks noGrp="1"/>
          </p:cNvSpPr>
          <p:nvPr>
            <p:ph type="sldNum" sz="quarter" idx="10"/>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33624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time, all of the myocytes within the muscle fiber become activated at the same time and the muscle shortens into the contracted state.</a:t>
            </a:r>
          </a:p>
        </p:txBody>
      </p:sp>
      <p:sp>
        <p:nvSpPr>
          <p:cNvPr id="4" name="Slide Number Placeholder 3"/>
          <p:cNvSpPr>
            <a:spLocks noGrp="1"/>
          </p:cNvSpPr>
          <p:nvPr>
            <p:ph type="sldNum" sz="quarter" idx="10"/>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56188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section, we have seen that neurons</a:t>
            </a:r>
            <a:r>
              <a:rPr lang="en-US" baseline="0" dirty="0"/>
              <a:t> use a lot of energy to generate the movement of ions across the membrane against their concentration gradient. Neurons (and other cell types) also have energy demands to move molecules from one cellular location to another.</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267564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Back at the microscopic level…Following the ‘power stroke’ of the myosin head group, it releases the ADP and Pi molecule.</a:t>
            </a:r>
          </a:p>
        </p:txBody>
      </p:sp>
      <p:sp>
        <p:nvSpPr>
          <p:cNvPr id="4" name="Slide Number Placeholder 3"/>
          <p:cNvSpPr>
            <a:spLocks noGrp="1"/>
          </p:cNvSpPr>
          <p:nvPr>
            <p:ph type="sldNum" sz="quarter" idx="10"/>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1213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release of the ADP + Pi by</a:t>
            </a:r>
            <a:r>
              <a:rPr lang="en-US" baseline="0" dirty="0"/>
              <a:t> myosin, opens up the binding site for ATP. As ATP enters this binding site, it disrupts the myosin </a:t>
            </a:r>
            <a:r>
              <a:rPr lang="en-US" baseline="0" dirty="0" err="1"/>
              <a:t>crossbridge</a:t>
            </a:r>
            <a:r>
              <a:rPr lang="en-US" baseline="0" dirty="0"/>
              <a:t> with the actin filament and muscle contraction is released. Without the binding of a new ATP molecule, the muscle would be stuck in the contracted state. This is seen after death, when the muscles of the body go into a stiffened state called </a:t>
            </a:r>
            <a:r>
              <a:rPr lang="en-US" b="1" i="1" baseline="0" dirty="0"/>
              <a:t>rigor mortis </a:t>
            </a:r>
            <a:r>
              <a:rPr lang="en-US" baseline="0" dirty="0"/>
              <a:t>due to the depletion of cellular ATP within the system.</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2479136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Hydrolysis of the ATP to ADP + Pi causes the myosin head group</a:t>
            </a:r>
            <a:r>
              <a:rPr lang="en-US" baseline="0" dirty="0"/>
              <a:t> to shift back into the pre-contracted state, and it is now loaded for another round of muscle contraction. If the neuronal signal for muscle contraction stops and calcium levels in the cytoplasm drop, the troponin/tropomyosin complex will again block the myosin-binding site on the actin filament, and muscle contraction will not occur.</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4088208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 this section, you have seen many examples of how NTPs are utilized during cellular movement processes. </a:t>
            </a:r>
          </a:p>
        </p:txBody>
      </p:sp>
      <p:sp>
        <p:nvSpPr>
          <p:cNvPr id="4" name="Slide Number Placeholder 3"/>
          <p:cNvSpPr>
            <a:spLocks noGrp="1"/>
          </p:cNvSpPr>
          <p:nvPr>
            <p:ph type="sldNum" sz="quarter" idx="10"/>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247729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neurons this can be especially energy intensive due to the potential length of the cell. Imagine having to move neurotransmitters made in the soma at the base of the spine all the way to the axon terminal at the big toe! That is a long way for a very small molecule to move.</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6654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Neurons are specialized cells with a complex architecture that includes elaborate dendritic branches and a long, narrow axon that extends from the cell body to the axon terminal. The organized transport of essential biological materials throughout the neuron is required to support its growth, function, and viability. </a:t>
            </a:r>
            <a:r>
              <a:rPr lang="en-US" sz="1300" dirty="0"/>
              <a:t>Simplistically, the axonal transport system comprises cargo, motor proteins that power cargo transport, cytoskeletal filaments or ‘‘tracks’’ along which the motors generate force and movement, linker proteins that attach motor proteins to cargo or other cellular structures, and accessory molecules that initiate and regulate transport. Long-distance transport in the axon is primarily a microtubule-dependent process. The microtubule tracks within an axon possess inherent polarity and are uniformly oriented with the fast-growing (plus) ends projecting toward the synapse and the slow-growing (minus) ends toward the cell body. The motor proteins that power axonal transport on microtubules are members of the kinesin and cytoplasmic dynein </a:t>
            </a:r>
            <a:r>
              <a:rPr lang="en-US" sz="1300" dirty="0" err="1"/>
              <a:t>superfamilies</a:t>
            </a:r>
            <a:r>
              <a:rPr lang="en-US" sz="1300" dirty="0"/>
              <a:t>. Kinesins are generally plus-end–directed motor proteins that transport cargoes such as synaptic vesicle precursors and membranous organelles </a:t>
            </a:r>
            <a:r>
              <a:rPr lang="en-US" sz="1300" dirty="0" err="1"/>
              <a:t>anterogradely</a:t>
            </a:r>
            <a:r>
              <a:rPr lang="en-US" sz="1300" dirty="0"/>
              <a:t> toward the synapse. Cytoplasmic </a:t>
            </a:r>
            <a:r>
              <a:rPr lang="en-US" sz="1300" dirty="0" err="1"/>
              <a:t>dyneins</a:t>
            </a:r>
            <a:r>
              <a:rPr lang="en-US" sz="1300" dirty="0"/>
              <a:t> are minus-end–directed motor proteins that transport cargoes including neurotrophic signals, endosomes, and other organelles and vesicles retrogradely toward the cell body.</a:t>
            </a: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483178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Kinesin Dimer (shown</a:t>
            </a:r>
            <a:r>
              <a:rPr lang="en-US" baseline="0" dirty="0"/>
              <a:t> in red) attached to a microtubule (shown in blue)</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6451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motility of the kinesin motor along</a:t>
            </a:r>
            <a:r>
              <a:rPr lang="en-US" baseline="0" dirty="0"/>
              <a:t> the microtubule uses a rotational process that is ATP-dependent. Each portion of the kinesin dimer that contacts the microtubule is shown above in blue for one dimer and green for the other dimer. When the kinesin binding domain is attached to the microtubule, a molecule of ATP can associate with it causing the protein to rotate or swivel towards the + end of the microtubule. Following the rotation, the molecule of ADP that is attached to the other dimer binding site is released from the kinesin. This allows the second microtubule binding site to attach to the microtubule. Double binding to the microtubule causes the hydrolysis of the ATP molecule bound to the downstream kinesin binding domain. ATP hydrolysis causes the release of that binding domain from the microtubule completing one round of movement. ATP can then associate with kinesin binding domain that is still attached to the microtubule. In this fashion, the kinesin ‘walks’ down the microtubule towards the axon terminal.</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95277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transport of molecules throughout</a:t>
            </a:r>
            <a:r>
              <a:rPr lang="en-US" baseline="0" dirty="0"/>
              <a:t> the cell, NTP energy is required for the assembly of many cellular structures.</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258249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example is one that</a:t>
            </a:r>
            <a:r>
              <a:rPr lang="en-US" baseline="0" dirty="0"/>
              <a:t> you have seen from last term, the ribosome. Assembly of the ribosome begins with the association of the mRNA with the small subunit (the 30S subunit) of the ribosome. This process is aided by the association of initiation factors 1 and 3 (IF1 and IF3). Initiation factor 2 (IF2) chaperones the transport of the Met t-RNA to the start codon position of the mRNA. This allows the docking of the large subunit of the ribosome and cleavage of the GTP that is bound to the IF-2 protein. Cleavage of the GTP to GDP allows the release of the initiation factors and full assembly of the completed ribosome structure. If you’ll recall the elongation phase of protein synthesis was also energy intensive.</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53776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NTP energy is also</a:t>
            </a:r>
            <a:r>
              <a:rPr lang="en-US" baseline="0" dirty="0"/>
              <a:t> required for the gross motor movements that we can consciously mediate through muscle contraction.</a:t>
            </a:r>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3264696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en.wikipedia.org/wiki/Striated_muscle_tissue#/media/File:Skeletal_striated_muscle.jpg" TargetMode="External"/><Relationship Id="rId4" Type="http://schemas.openxmlformats.org/officeDocument/2006/relationships/hyperlink" Target="https://en.wikipedia.org/wiki/Mediated_transport#/media/File:TransportProtein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ommons.wikimedia.org/wiki/File:1022_Muscle_Fibers_(small).jpg" TargetMode="External"/><Relationship Id="rId4" Type="http://schemas.openxmlformats.org/officeDocument/2006/relationships/hyperlink" Target="https://en.wikipedia.org/wiki/Mediated_transport#/media/File:TransportProteine.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n.wikipedia.org/wiki/Sarcomere#/media/File:Sarcomere.gif" TargetMode="External"/><Relationship Id="rId4" Type="http://schemas.openxmlformats.org/officeDocument/2006/relationships/hyperlink" Target="https://en.wikipedia.org/wiki/Mediated_transport#/media/File:TransportProteine.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en.wikipedia.org/wiki/Sarcomere#/media/File:Sarcomere.svg" TargetMode="External"/><Relationship Id="rId4" Type="http://schemas.openxmlformats.org/officeDocument/2006/relationships/hyperlink" Target="https://en.wikipedia.org/wiki/Mediated_transport#/media/File:TransportProtein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ommons.wikimedia.org/wiki/File:1008_Skeletal_Muscle_Contraction.jpg" TargetMode="External"/><Relationship Id="rId4" Type="http://schemas.openxmlformats.org/officeDocument/2006/relationships/hyperlink" Target="https://en.wikipedia.org/wiki/Mediated_transport#/media/File:TransportProteine.p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sypost.org/2014/06/tangled-path-of-alzheimers-linked-brain-cells-mapped-in-mice-2569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esearchgate.net/publication/6784713_The_Genetics_of_Axonal_Transport_and_Axonal_Transport_Disord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Kinesin#/media/File:KinMT_Gif.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ki/File:Motility_of_kinesin_en.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860"/>
            <a:ext cx="7772400" cy="1849437"/>
          </a:xfrm>
        </p:spPr>
        <p:txBody>
          <a:bodyPr>
            <a:normAutofit fontScale="90000"/>
          </a:bodyPr>
          <a:lstStyle/>
          <a:p>
            <a:r>
              <a:rPr lang="en-US" dirty="0"/>
              <a:t>Biochemical Energy Generation and Utilization</a:t>
            </a:r>
          </a:p>
        </p:txBody>
      </p:sp>
      <p:sp>
        <p:nvSpPr>
          <p:cNvPr id="3" name="Subtitle 2"/>
          <p:cNvSpPr>
            <a:spLocks noGrp="1"/>
          </p:cNvSpPr>
          <p:nvPr>
            <p:ph type="subTitle" idx="1"/>
          </p:nvPr>
        </p:nvSpPr>
        <p:spPr>
          <a:xfrm>
            <a:off x="1143000" y="3696297"/>
            <a:ext cx="6858000" cy="999293"/>
          </a:xfrm>
        </p:spPr>
        <p:txBody>
          <a:bodyPr/>
          <a:lstStyle/>
          <a:p>
            <a:r>
              <a:rPr lang="en-US" dirty="0"/>
              <a:t>Part 2: The ATP Currency and Cellular Movement</a:t>
            </a:r>
          </a:p>
        </p:txBody>
      </p:sp>
    </p:spTree>
    <p:extLst>
      <p:ext uri="{BB962C8B-B14F-4D97-AF65-F5344CB8AC3E}">
        <p14:creationId xmlns:p14="http://schemas.microsoft.com/office/powerpoint/2010/main" val="3730929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66" y="202471"/>
            <a:ext cx="7210332" cy="779462"/>
          </a:xfrm>
        </p:spPr>
        <p:txBody>
          <a:bodyPr/>
          <a:lstStyle/>
          <a:p>
            <a:r>
              <a:rPr lang="en-US" dirty="0"/>
              <a:t>Skeletal Striated Muscle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6749" y="1236812"/>
            <a:ext cx="6576564" cy="4384376"/>
          </a:xfrm>
        </p:spPr>
      </p:pic>
      <p:sp>
        <p:nvSpPr>
          <p:cNvPr id="5" name="TextBox 4"/>
          <p:cNvSpPr txBox="1"/>
          <p:nvPr/>
        </p:nvSpPr>
        <p:spPr>
          <a:xfrm>
            <a:off x="0" y="5646598"/>
            <a:ext cx="1530740" cy="307777"/>
          </a:xfrm>
          <a:prstGeom prst="rect">
            <a:avLst/>
          </a:prstGeom>
          <a:noFill/>
        </p:spPr>
        <p:txBody>
          <a:bodyPr wrap="none" rtlCol="0">
            <a:spAutoFit/>
          </a:bodyPr>
          <a:lstStyle/>
          <a:p>
            <a:r>
              <a:rPr lang="en-US" sz="1400" dirty="0"/>
              <a:t>Image by</a:t>
            </a:r>
            <a:r>
              <a:rPr lang="en-US" sz="1400" dirty="0">
                <a:hlinkClick r:id="rId4"/>
              </a:rPr>
              <a:t> </a:t>
            </a:r>
            <a:r>
              <a:rPr lang="en-US" sz="1400" dirty="0">
                <a:hlinkClick r:id="rId5"/>
              </a:rPr>
              <a:t>Nephron</a:t>
            </a:r>
            <a:endParaRPr lang="en-US" sz="1400" dirty="0"/>
          </a:p>
        </p:txBody>
      </p:sp>
    </p:spTree>
    <p:extLst>
      <p:ext uri="{BB962C8B-B14F-4D97-AF65-F5344CB8AC3E}">
        <p14:creationId xmlns:p14="http://schemas.microsoft.com/office/powerpoint/2010/main" val="190306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227" y="152775"/>
            <a:ext cx="7210332" cy="779462"/>
          </a:xfrm>
        </p:spPr>
        <p:txBody>
          <a:bodyPr/>
          <a:lstStyle/>
          <a:p>
            <a:r>
              <a:rPr lang="en-US" dirty="0"/>
              <a:t>Skeletal Muscle Fiber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0206" y="932237"/>
            <a:ext cx="5922491" cy="4746865"/>
          </a:xfrm>
        </p:spPr>
      </p:pic>
      <p:sp>
        <p:nvSpPr>
          <p:cNvPr id="5" name="TextBox 4"/>
          <p:cNvSpPr txBox="1"/>
          <p:nvPr/>
        </p:nvSpPr>
        <p:spPr>
          <a:xfrm>
            <a:off x="0" y="5665200"/>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324362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44" y="202471"/>
            <a:ext cx="7210332" cy="779462"/>
          </a:xfrm>
        </p:spPr>
        <p:txBody>
          <a:bodyPr/>
          <a:lstStyle/>
          <a:p>
            <a:r>
              <a:rPr lang="en-US" dirty="0"/>
              <a:t>Sarcomere Muscle Fibers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140" y="981933"/>
            <a:ext cx="6835130" cy="4587212"/>
          </a:xfrm>
          <a:prstGeom prst="rect">
            <a:avLst/>
          </a:prstGeom>
        </p:spPr>
      </p:pic>
      <p:sp>
        <p:nvSpPr>
          <p:cNvPr id="5" name="TextBox 4"/>
          <p:cNvSpPr txBox="1"/>
          <p:nvPr/>
        </p:nvSpPr>
        <p:spPr>
          <a:xfrm>
            <a:off x="0" y="5646598"/>
            <a:ext cx="1535228"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Sameerb</a:t>
            </a:r>
            <a:endParaRPr lang="en-US" sz="1400" dirty="0"/>
          </a:p>
        </p:txBody>
      </p:sp>
    </p:spTree>
    <p:extLst>
      <p:ext uri="{BB962C8B-B14F-4D97-AF65-F5344CB8AC3E}">
        <p14:creationId xmlns:p14="http://schemas.microsoft.com/office/powerpoint/2010/main" val="309743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007" y="1033669"/>
            <a:ext cx="6193986" cy="4790661"/>
          </a:xfrm>
          <a:prstGeom prst="rect">
            <a:avLst/>
          </a:prstGeom>
        </p:spPr>
      </p:pic>
      <p:sp>
        <p:nvSpPr>
          <p:cNvPr id="5" name="TextBox 4"/>
          <p:cNvSpPr txBox="1"/>
          <p:nvPr/>
        </p:nvSpPr>
        <p:spPr>
          <a:xfrm>
            <a:off x="0" y="5646598"/>
            <a:ext cx="1970476" cy="307777"/>
          </a:xfrm>
          <a:prstGeom prst="rect">
            <a:avLst/>
          </a:prstGeom>
          <a:noFill/>
        </p:spPr>
        <p:txBody>
          <a:bodyPr wrap="none" rtlCol="0">
            <a:spAutoFit/>
          </a:bodyPr>
          <a:lstStyle/>
          <a:p>
            <a:r>
              <a:rPr lang="en-US" sz="1400" dirty="0"/>
              <a:t>Image by</a:t>
            </a:r>
            <a:r>
              <a:rPr lang="en-US" sz="1400" dirty="0">
                <a:hlinkClick r:id="rId4"/>
              </a:rPr>
              <a:t> </a:t>
            </a:r>
            <a:r>
              <a:rPr lang="en-US" sz="1400" dirty="0">
                <a:hlinkClick r:id="rId5"/>
              </a:rPr>
              <a:t>David Richfield</a:t>
            </a:r>
            <a:endParaRPr lang="en-US" sz="1400" dirty="0"/>
          </a:p>
        </p:txBody>
      </p:sp>
    </p:spTree>
    <p:extLst>
      <p:ext uri="{BB962C8B-B14F-4D97-AF65-F5344CB8AC3E}">
        <p14:creationId xmlns:p14="http://schemas.microsoft.com/office/powerpoint/2010/main" val="322223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9" y="2808652"/>
            <a:ext cx="3346495" cy="779462"/>
          </a:xfrm>
        </p:spPr>
        <p:txBody>
          <a:bodyPr>
            <a:normAutofit fontScale="90000"/>
          </a:bodyPr>
          <a:lstStyle/>
          <a:p>
            <a:r>
              <a:rPr lang="en-US" dirty="0"/>
              <a:t>How to Muscle Cells Contract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1" y="222349"/>
            <a:ext cx="4140190" cy="5459321"/>
          </a:xfrm>
        </p:spPr>
      </p:pic>
      <p:sp>
        <p:nvSpPr>
          <p:cNvPr id="5" name="TextBox 4"/>
          <p:cNvSpPr txBox="1"/>
          <p:nvPr/>
        </p:nvSpPr>
        <p:spPr>
          <a:xfrm>
            <a:off x="0" y="5646598"/>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14495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9" y="2808652"/>
            <a:ext cx="3346495" cy="779462"/>
          </a:xfrm>
        </p:spPr>
        <p:txBody>
          <a:bodyPr>
            <a:normAutofit fontScale="90000"/>
          </a:bodyPr>
          <a:lstStyle/>
          <a:p>
            <a:r>
              <a:rPr lang="en-US" dirty="0"/>
              <a:t>How to Muscle Cells Contract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1" y="222349"/>
            <a:ext cx="4140190" cy="5459321"/>
          </a:xfrm>
        </p:spPr>
      </p:pic>
      <p:sp>
        <p:nvSpPr>
          <p:cNvPr id="5" name="TextBox 4"/>
          <p:cNvSpPr txBox="1"/>
          <p:nvPr/>
        </p:nvSpPr>
        <p:spPr>
          <a:xfrm>
            <a:off x="0" y="5646598"/>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49577"/>
          <a:stretch/>
        </p:blipFill>
        <p:spPr>
          <a:xfrm>
            <a:off x="277183" y="73332"/>
            <a:ext cx="8435008" cy="5608338"/>
          </a:xfrm>
          <a:prstGeom prst="rect">
            <a:avLst/>
          </a:prstGeom>
        </p:spPr>
      </p:pic>
    </p:spTree>
    <p:extLst>
      <p:ext uri="{BB962C8B-B14F-4D97-AF65-F5344CB8AC3E}">
        <p14:creationId xmlns:p14="http://schemas.microsoft.com/office/powerpoint/2010/main" val="29863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7" y="2475219"/>
            <a:ext cx="3949148" cy="779462"/>
          </a:xfrm>
        </p:spPr>
        <p:txBody>
          <a:bodyPr>
            <a:normAutofit fontScale="90000"/>
          </a:bodyPr>
          <a:lstStyle/>
          <a:p>
            <a:r>
              <a:rPr lang="en-US" dirty="0"/>
              <a:t>Calcium is required for muscle contraction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5075" y="119269"/>
            <a:ext cx="3710275" cy="5759849"/>
          </a:xfrm>
        </p:spPr>
      </p:pic>
      <p:sp>
        <p:nvSpPr>
          <p:cNvPr id="5" name="TextBox 4"/>
          <p:cNvSpPr txBox="1"/>
          <p:nvPr/>
        </p:nvSpPr>
        <p:spPr>
          <a:xfrm>
            <a:off x="132522" y="5617777"/>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268215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7" y="2475219"/>
            <a:ext cx="3949148" cy="779462"/>
          </a:xfrm>
        </p:spPr>
        <p:txBody>
          <a:bodyPr>
            <a:normAutofit fontScale="90000"/>
          </a:bodyPr>
          <a:lstStyle/>
          <a:p>
            <a:r>
              <a:rPr lang="en-US" dirty="0"/>
              <a:t>Calcium is required for muscle contraction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5075" y="119269"/>
            <a:ext cx="3710275" cy="5759849"/>
          </a:xfrm>
        </p:spPr>
      </p:pic>
      <p:sp>
        <p:nvSpPr>
          <p:cNvPr id="5" name="TextBox 4"/>
          <p:cNvSpPr txBox="1"/>
          <p:nvPr/>
        </p:nvSpPr>
        <p:spPr>
          <a:xfrm>
            <a:off x="132522" y="5617777"/>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pic>
        <p:nvPicPr>
          <p:cNvPr id="6"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5122" t="48117" r="39504" b="22754"/>
          <a:stretch/>
        </p:blipFill>
        <p:spPr>
          <a:xfrm>
            <a:off x="702365" y="291548"/>
            <a:ext cx="7812985" cy="5419412"/>
          </a:xfrm>
          <a:prstGeom prst="rect">
            <a:avLst/>
          </a:prstGeom>
        </p:spPr>
      </p:pic>
    </p:spTree>
    <p:extLst>
      <p:ext uri="{BB962C8B-B14F-4D97-AF65-F5344CB8AC3E}">
        <p14:creationId xmlns:p14="http://schemas.microsoft.com/office/powerpoint/2010/main" val="297200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5075" y="119269"/>
            <a:ext cx="3710275" cy="5759849"/>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49728"/>
          <a:stretch/>
        </p:blipFill>
        <p:spPr>
          <a:xfrm>
            <a:off x="1298298" y="312476"/>
            <a:ext cx="6931301" cy="5409378"/>
          </a:xfrm>
          <a:prstGeom prst="rect">
            <a:avLst/>
          </a:prstGeom>
        </p:spPr>
      </p:pic>
      <p:sp>
        <p:nvSpPr>
          <p:cNvPr id="6" name="TextBox 5"/>
          <p:cNvSpPr txBox="1"/>
          <p:nvPr/>
        </p:nvSpPr>
        <p:spPr>
          <a:xfrm>
            <a:off x="0" y="5646598"/>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47338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9" y="2808652"/>
            <a:ext cx="3346495" cy="779462"/>
          </a:xfrm>
        </p:spPr>
        <p:txBody>
          <a:bodyPr>
            <a:normAutofit fontScale="90000"/>
          </a:bodyPr>
          <a:lstStyle/>
          <a:p>
            <a:r>
              <a:rPr lang="en-US" dirty="0"/>
              <a:t>How to Muscle Cells Contract</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5547"/>
          <a:stretch/>
        </p:blipFill>
        <p:spPr>
          <a:xfrm>
            <a:off x="133216" y="1377417"/>
            <a:ext cx="8877567" cy="2862470"/>
          </a:xfrm>
        </p:spPr>
      </p:pic>
      <p:sp>
        <p:nvSpPr>
          <p:cNvPr id="5" name="TextBox 4"/>
          <p:cNvSpPr txBox="1"/>
          <p:nvPr/>
        </p:nvSpPr>
        <p:spPr>
          <a:xfrm>
            <a:off x="0" y="5646598"/>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68089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normAutofit lnSpcReduction="10000"/>
          </a:bodyPr>
          <a:lstStyle/>
          <a:p>
            <a:r>
              <a:rPr lang="en-US" dirty="0"/>
              <a:t>Enzymatic Reactions (Energy Potential)</a:t>
            </a:r>
          </a:p>
          <a:p>
            <a:r>
              <a:rPr lang="en-US" dirty="0"/>
              <a:t>Phosphate Donor (Kinase-specific Reactions)</a:t>
            </a:r>
          </a:p>
          <a:p>
            <a:r>
              <a:rPr lang="en-US" dirty="0"/>
              <a:t>Cellular signaling pathways (movement; messengers)</a:t>
            </a:r>
          </a:p>
          <a:p>
            <a:r>
              <a:rPr lang="en-US" b="1" i="1" dirty="0">
                <a:solidFill>
                  <a:srgbClr val="C00000"/>
                </a:solidFill>
              </a:rPr>
              <a:t>Neuronal Signaling</a:t>
            </a:r>
          </a:p>
          <a:p>
            <a:r>
              <a:rPr lang="en-US" b="1" i="1" dirty="0">
                <a:solidFill>
                  <a:srgbClr val="C00000"/>
                </a:solidFill>
              </a:rPr>
              <a:t>Movement</a:t>
            </a:r>
          </a:p>
          <a:p>
            <a:pPr lvl="1"/>
            <a:r>
              <a:rPr lang="en-US" b="1" i="1" dirty="0">
                <a:solidFill>
                  <a:srgbClr val="C00000"/>
                </a:solidFill>
              </a:rPr>
              <a:t>Molecular level</a:t>
            </a:r>
          </a:p>
          <a:p>
            <a:pPr lvl="2"/>
            <a:r>
              <a:rPr lang="en-US" b="1" i="1" dirty="0">
                <a:solidFill>
                  <a:srgbClr val="C00000"/>
                </a:solidFill>
              </a:rPr>
              <a:t>Across membranes</a:t>
            </a:r>
          </a:p>
          <a:p>
            <a:pPr lvl="2"/>
            <a:r>
              <a:rPr lang="en-US" b="1" i="1" dirty="0">
                <a:solidFill>
                  <a:srgbClr val="C00000"/>
                </a:solidFill>
              </a:rPr>
              <a:t>Internally through the cell (through cytoplasm; transfer to organelle)</a:t>
            </a:r>
          </a:p>
          <a:p>
            <a:pPr lvl="2"/>
            <a:r>
              <a:rPr lang="en-US" dirty="0"/>
              <a:t>Assembly of structures (ribosome; signaling complexes, </a:t>
            </a:r>
            <a:r>
              <a:rPr lang="en-US" dirty="0" err="1"/>
              <a:t>etc</a:t>
            </a:r>
            <a:r>
              <a:rPr lang="en-US" dirty="0"/>
              <a:t>)</a:t>
            </a:r>
          </a:p>
          <a:p>
            <a:pPr lvl="1"/>
            <a:r>
              <a:rPr lang="en-US" dirty="0"/>
              <a:t>Gross motor level (muscle contraction)</a:t>
            </a:r>
          </a:p>
        </p:txBody>
      </p:sp>
    </p:spTree>
    <p:extLst>
      <p:ext uri="{BB962C8B-B14F-4D97-AF65-F5344CB8AC3E}">
        <p14:creationId xmlns:p14="http://schemas.microsoft.com/office/powerpoint/2010/main" val="1263027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5075" y="119269"/>
            <a:ext cx="3710275" cy="5759849"/>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49728"/>
          <a:stretch/>
        </p:blipFill>
        <p:spPr>
          <a:xfrm>
            <a:off x="1298298" y="312476"/>
            <a:ext cx="6931301" cy="5409378"/>
          </a:xfrm>
          <a:prstGeom prst="rect">
            <a:avLst/>
          </a:prstGeom>
        </p:spPr>
      </p:pic>
      <p:sp>
        <p:nvSpPr>
          <p:cNvPr id="6" name="TextBox 5"/>
          <p:cNvSpPr txBox="1"/>
          <p:nvPr/>
        </p:nvSpPr>
        <p:spPr>
          <a:xfrm>
            <a:off x="0" y="5646598"/>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1581396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5075" y="119269"/>
            <a:ext cx="3710275" cy="5759849"/>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24734" b="24649"/>
          <a:stretch/>
        </p:blipFill>
        <p:spPr>
          <a:xfrm>
            <a:off x="1292835" y="239327"/>
            <a:ext cx="7024480" cy="5519732"/>
          </a:xfrm>
          <a:prstGeom prst="rect">
            <a:avLst/>
          </a:prstGeom>
        </p:spPr>
      </p:pic>
      <p:sp>
        <p:nvSpPr>
          <p:cNvPr id="6" name="TextBox 5"/>
          <p:cNvSpPr txBox="1"/>
          <p:nvPr/>
        </p:nvSpPr>
        <p:spPr>
          <a:xfrm>
            <a:off x="0" y="5665200"/>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260719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5075" y="119269"/>
            <a:ext cx="3710275" cy="5759849"/>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50502"/>
          <a:stretch/>
        </p:blipFill>
        <p:spPr>
          <a:xfrm>
            <a:off x="1362928" y="222349"/>
            <a:ext cx="7094511" cy="5451462"/>
          </a:xfrm>
          <a:prstGeom prst="rect">
            <a:avLst/>
          </a:prstGeom>
        </p:spPr>
      </p:pic>
      <p:sp>
        <p:nvSpPr>
          <p:cNvPr id="6" name="TextBox 5"/>
          <p:cNvSpPr txBox="1"/>
          <p:nvPr/>
        </p:nvSpPr>
        <p:spPr>
          <a:xfrm>
            <a:off x="106017" y="5673811"/>
            <a:ext cx="3490636" cy="307777"/>
          </a:xfrm>
          <a:prstGeom prst="rect">
            <a:avLst/>
          </a:prstGeom>
          <a:noFill/>
        </p:spPr>
        <p:txBody>
          <a:bodyPr wrap="none" rtlCol="0">
            <a:spAutoFit/>
          </a:bodyPr>
          <a:lstStyle/>
          <a:p>
            <a:r>
              <a:rPr lang="en-US" sz="1400" dirty="0"/>
              <a:t>Image by</a:t>
            </a:r>
            <a:r>
              <a:rPr lang="en-US" sz="1400" dirty="0">
                <a:hlinkClick r:id="rId4"/>
              </a:rPr>
              <a:t> </a:t>
            </a:r>
            <a:r>
              <a:rPr lang="en-US" sz="1400" dirty="0" err="1">
                <a:hlinkClick r:id="rId5"/>
              </a:rPr>
              <a:t>OpenStax</a:t>
            </a:r>
            <a:r>
              <a:rPr lang="en-US" sz="1400" dirty="0">
                <a:hlinkClick r:id="rId5"/>
              </a:rPr>
              <a:t> Anatomy and Physiology</a:t>
            </a:r>
            <a:endParaRPr lang="en-US" sz="1400" dirty="0"/>
          </a:p>
        </p:txBody>
      </p:sp>
    </p:spTree>
    <p:extLst>
      <p:ext uri="{BB962C8B-B14F-4D97-AF65-F5344CB8AC3E}">
        <p14:creationId xmlns:p14="http://schemas.microsoft.com/office/powerpoint/2010/main" val="1681956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normAutofit/>
          </a:bodyPr>
          <a:lstStyle/>
          <a:p>
            <a:r>
              <a:rPr lang="en-US" dirty="0"/>
              <a:t>Enzymatic Reactions (Energy Potential)</a:t>
            </a:r>
          </a:p>
          <a:p>
            <a:r>
              <a:rPr lang="en-US" dirty="0"/>
              <a:t>Phosphate Donor (Kinase-specific Reactions)</a:t>
            </a:r>
          </a:p>
          <a:p>
            <a:r>
              <a:rPr lang="en-US" dirty="0"/>
              <a:t>Cellular signaling pathways (movement; messengers)</a:t>
            </a:r>
          </a:p>
          <a:p>
            <a:r>
              <a:rPr lang="en-US" dirty="0"/>
              <a:t>Neuronal Signaling</a:t>
            </a:r>
          </a:p>
          <a:p>
            <a:r>
              <a:rPr lang="en-US" b="1" i="1" dirty="0">
                <a:solidFill>
                  <a:srgbClr val="C00000"/>
                </a:solidFill>
              </a:rPr>
              <a:t>Movement</a:t>
            </a:r>
          </a:p>
          <a:p>
            <a:pPr lvl="1"/>
            <a:r>
              <a:rPr lang="en-US" dirty="0"/>
              <a:t>Molecular level</a:t>
            </a:r>
          </a:p>
          <a:p>
            <a:pPr lvl="2"/>
            <a:r>
              <a:rPr lang="en-US" dirty="0"/>
              <a:t>Across membranes</a:t>
            </a:r>
          </a:p>
          <a:p>
            <a:pPr lvl="2"/>
            <a:r>
              <a:rPr lang="en-US" dirty="0"/>
              <a:t>Internally through the cell (through cytoplasm; transfer to organelle)</a:t>
            </a:r>
          </a:p>
          <a:p>
            <a:pPr lvl="2"/>
            <a:r>
              <a:rPr lang="en-US" dirty="0"/>
              <a:t>Assembly of structures (ribosome; signaling complexes, </a:t>
            </a:r>
            <a:r>
              <a:rPr lang="en-US" dirty="0" err="1"/>
              <a:t>etc</a:t>
            </a:r>
            <a:r>
              <a:rPr lang="en-US" dirty="0"/>
              <a:t>)</a:t>
            </a:r>
          </a:p>
          <a:p>
            <a:pPr lvl="1"/>
            <a:r>
              <a:rPr lang="en-US" dirty="0"/>
              <a:t>Gross motor level (muscle contraction)</a:t>
            </a:r>
          </a:p>
        </p:txBody>
      </p:sp>
    </p:spTree>
    <p:extLst>
      <p:ext uri="{BB962C8B-B14F-4D97-AF65-F5344CB8AC3E}">
        <p14:creationId xmlns:p14="http://schemas.microsoft.com/office/powerpoint/2010/main" val="120990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ATP Use in the Brain</a:t>
            </a:r>
          </a:p>
        </p:txBody>
      </p:sp>
      <p:sp>
        <p:nvSpPr>
          <p:cNvPr id="3" name="Content Placeholder 2"/>
          <p:cNvSpPr>
            <a:spLocks noGrp="1"/>
          </p:cNvSpPr>
          <p:nvPr>
            <p:ph idx="1"/>
          </p:nvPr>
        </p:nvSpPr>
        <p:spPr>
          <a:xfrm>
            <a:off x="341790" y="1173324"/>
            <a:ext cx="8460420" cy="966856"/>
          </a:xfrm>
        </p:spPr>
        <p:txBody>
          <a:bodyPr/>
          <a:lstStyle/>
          <a:p>
            <a:r>
              <a:rPr lang="en-US" dirty="0"/>
              <a:t>Intracellular movement of molecules (such as neurotransmitters) from cell body to the axon terminal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40" y="2007658"/>
            <a:ext cx="7624970" cy="3649558"/>
          </a:xfrm>
          <a:prstGeom prst="rect">
            <a:avLst/>
          </a:prstGeom>
        </p:spPr>
      </p:pic>
      <p:sp>
        <p:nvSpPr>
          <p:cNvPr id="6" name="Rectangle 5"/>
          <p:cNvSpPr/>
          <p:nvPr/>
        </p:nvSpPr>
        <p:spPr>
          <a:xfrm>
            <a:off x="138040" y="5657216"/>
            <a:ext cx="2296334" cy="307777"/>
          </a:xfrm>
          <a:prstGeom prst="rect">
            <a:avLst/>
          </a:prstGeom>
        </p:spPr>
        <p:txBody>
          <a:bodyPr wrap="none">
            <a:spAutoFit/>
          </a:bodyPr>
          <a:lstStyle/>
          <a:p>
            <a:r>
              <a:rPr lang="en-US" sz="1400" dirty="0"/>
              <a:t>Image from </a:t>
            </a:r>
            <a:r>
              <a:rPr lang="en-US" sz="1400" dirty="0">
                <a:hlinkClick r:id="rId4"/>
              </a:rPr>
              <a:t>Zeiss Microscopy</a:t>
            </a:r>
            <a:endParaRPr lang="en-US" sz="1400" dirty="0"/>
          </a:p>
        </p:txBody>
      </p:sp>
    </p:spTree>
    <p:extLst>
      <p:ext uri="{BB962C8B-B14F-4D97-AF65-F5344CB8AC3E}">
        <p14:creationId xmlns:p14="http://schemas.microsoft.com/office/powerpoint/2010/main" val="218391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5601"/>
            <a:ext cx="7210332" cy="779462"/>
          </a:xfrm>
        </p:spPr>
        <p:txBody>
          <a:bodyPr/>
          <a:lstStyle/>
          <a:p>
            <a:r>
              <a:rPr lang="en-US" dirty="0"/>
              <a:t>Molecular Motor Proteins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28737"/>
            <a:ext cx="6096000" cy="4200525"/>
          </a:xfrm>
          <a:prstGeom prst="rect">
            <a:avLst/>
          </a:prstGeom>
        </p:spPr>
      </p:pic>
      <p:sp>
        <p:nvSpPr>
          <p:cNvPr id="5" name="TextBox 4"/>
          <p:cNvSpPr txBox="1"/>
          <p:nvPr/>
        </p:nvSpPr>
        <p:spPr>
          <a:xfrm>
            <a:off x="132522" y="5617777"/>
            <a:ext cx="5520357" cy="307777"/>
          </a:xfrm>
          <a:prstGeom prst="rect">
            <a:avLst/>
          </a:prstGeom>
          <a:noFill/>
        </p:spPr>
        <p:txBody>
          <a:bodyPr wrap="none" rtlCol="0">
            <a:spAutoFit/>
          </a:bodyPr>
          <a:lstStyle/>
          <a:p>
            <a:r>
              <a:rPr lang="en-US" sz="1400" dirty="0"/>
              <a:t>Image by </a:t>
            </a:r>
            <a:r>
              <a:rPr lang="en-US" sz="1400" dirty="0">
                <a:hlinkClick r:id="rId4"/>
              </a:rPr>
              <a:t>Duncan, J., and Goldstein, L.S.B. (2006) </a:t>
            </a:r>
            <a:r>
              <a:rPr lang="en-US" sz="1400" dirty="0" err="1">
                <a:hlinkClick r:id="rId4"/>
              </a:rPr>
              <a:t>PLoS</a:t>
            </a:r>
            <a:r>
              <a:rPr lang="en-US" sz="1400" dirty="0">
                <a:hlinkClick r:id="rId4"/>
              </a:rPr>
              <a:t> Genetics 2(9):e124</a:t>
            </a:r>
            <a:endParaRPr lang="en-US" sz="1400" dirty="0"/>
          </a:p>
        </p:txBody>
      </p:sp>
    </p:spTree>
    <p:extLst>
      <p:ext uri="{BB962C8B-B14F-4D97-AF65-F5344CB8AC3E}">
        <p14:creationId xmlns:p14="http://schemas.microsoft.com/office/powerpoint/2010/main" val="141696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66" y="262105"/>
            <a:ext cx="7210332" cy="779462"/>
          </a:xfrm>
        </p:spPr>
        <p:txBody>
          <a:bodyPr/>
          <a:lstStyle/>
          <a:p>
            <a:r>
              <a:rPr lang="en-US" dirty="0"/>
              <a:t>Kinesin Dimer on Microtubule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6565" y="1041567"/>
            <a:ext cx="5824651" cy="4459498"/>
          </a:xfrm>
        </p:spPr>
      </p:pic>
      <p:sp>
        <p:nvSpPr>
          <p:cNvPr id="5" name="TextBox 4"/>
          <p:cNvSpPr txBox="1"/>
          <p:nvPr/>
        </p:nvSpPr>
        <p:spPr>
          <a:xfrm>
            <a:off x="132522" y="5617777"/>
            <a:ext cx="4288482" cy="307777"/>
          </a:xfrm>
          <a:prstGeom prst="rect">
            <a:avLst/>
          </a:prstGeom>
          <a:noFill/>
        </p:spPr>
        <p:txBody>
          <a:bodyPr wrap="none" rtlCol="0">
            <a:spAutoFit/>
          </a:bodyPr>
          <a:lstStyle/>
          <a:p>
            <a:r>
              <a:rPr lang="en-US" sz="1400" dirty="0"/>
              <a:t>Image by </a:t>
            </a:r>
            <a:r>
              <a:rPr lang="en-US" sz="1400" dirty="0" err="1">
                <a:hlinkClick r:id="rId4" tooltip="User:Kaden.Rawson (page does not exist)"/>
              </a:rPr>
              <a:t>Kaden.Rawson</a:t>
            </a:r>
            <a:r>
              <a:rPr lang="en-US" sz="1400" dirty="0">
                <a:hlinkClick r:id="rId4" tooltip="User:Kaden.Rawson (page does not exist)"/>
              </a:rPr>
              <a:t>, </a:t>
            </a:r>
            <a:r>
              <a:rPr lang="en-US" sz="1400" dirty="0" err="1">
                <a:hlinkClick r:id="rId4" tooltip="User:Kaden.Rawson (page does not exist)"/>
              </a:rPr>
              <a:t>MarisaAsadian</a:t>
            </a:r>
            <a:r>
              <a:rPr lang="en-US" sz="1400" dirty="0">
                <a:hlinkClick r:id="rId4" tooltip="User:Kaden.Rawson (page does not exist)"/>
              </a:rPr>
              <a:t>, </a:t>
            </a:r>
            <a:r>
              <a:rPr lang="en-US" sz="1400" dirty="0" err="1">
                <a:hlinkClick r:id="rId4" tooltip="User:Kaden.Rawson (page does not exist)"/>
              </a:rPr>
              <a:t>Stevengparkin</a:t>
            </a:r>
            <a:r>
              <a:rPr lang="en-US" sz="1400" dirty="0">
                <a:hlinkClick r:id="rId4" tooltip="User:Kaden.Rawson (page does not exist)"/>
              </a:rPr>
              <a:t> </a:t>
            </a:r>
            <a:endParaRPr lang="en-US" sz="1400" dirty="0"/>
          </a:p>
        </p:txBody>
      </p:sp>
    </p:spTree>
    <p:extLst>
      <p:ext uri="{BB962C8B-B14F-4D97-AF65-F5344CB8AC3E}">
        <p14:creationId xmlns:p14="http://schemas.microsoft.com/office/powerpoint/2010/main" val="170858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52169" y="194199"/>
            <a:ext cx="7136456" cy="5553034"/>
            <a:chOff x="1146153" y="973661"/>
            <a:chExt cx="6682759" cy="491067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153" y="973661"/>
              <a:ext cx="6500351" cy="4910677"/>
            </a:xfrm>
            <a:prstGeom prst="rect">
              <a:avLst/>
            </a:prstGeom>
          </p:spPr>
        </p:pic>
        <p:sp>
          <p:nvSpPr>
            <p:cNvPr id="5" name="TextBox 4"/>
            <p:cNvSpPr txBox="1"/>
            <p:nvPr/>
          </p:nvSpPr>
          <p:spPr>
            <a:xfrm>
              <a:off x="2186609" y="5062330"/>
              <a:ext cx="1835118" cy="646331"/>
            </a:xfrm>
            <a:prstGeom prst="rect">
              <a:avLst/>
            </a:prstGeom>
            <a:solidFill>
              <a:schemeClr val="bg1"/>
            </a:solidFill>
          </p:spPr>
          <p:txBody>
            <a:bodyPr wrap="none" rtlCol="0">
              <a:spAutoFit/>
            </a:bodyPr>
            <a:lstStyle/>
            <a:p>
              <a:pPr algn="ctr"/>
              <a:r>
                <a:rPr lang="en-US" dirty="0"/>
                <a:t>Dimers of Tubulin</a:t>
              </a:r>
            </a:p>
            <a:p>
              <a:pPr algn="ctr"/>
              <a:r>
                <a:rPr lang="en-US" dirty="0"/>
                <a:t>(8 nm)</a:t>
              </a:r>
            </a:p>
          </p:txBody>
        </p:sp>
        <p:sp>
          <p:nvSpPr>
            <p:cNvPr id="6" name="TextBox 5"/>
            <p:cNvSpPr txBox="1"/>
            <p:nvPr/>
          </p:nvSpPr>
          <p:spPr>
            <a:xfrm>
              <a:off x="7271877" y="5062330"/>
              <a:ext cx="530531" cy="369332"/>
            </a:xfrm>
            <a:prstGeom prst="rect">
              <a:avLst/>
            </a:prstGeom>
            <a:solidFill>
              <a:schemeClr val="bg1"/>
            </a:solidFill>
          </p:spPr>
          <p:txBody>
            <a:bodyPr wrap="none" rtlCol="0">
              <a:spAutoFit/>
            </a:bodyPr>
            <a:lstStyle/>
            <a:p>
              <a:pPr algn="ctr"/>
              <a:r>
                <a:rPr lang="en-US" dirty="0"/>
                <a:t>ATP</a:t>
              </a:r>
            </a:p>
          </p:txBody>
        </p:sp>
        <p:sp>
          <p:nvSpPr>
            <p:cNvPr id="7" name="TextBox 6"/>
            <p:cNvSpPr txBox="1"/>
            <p:nvPr/>
          </p:nvSpPr>
          <p:spPr>
            <a:xfrm>
              <a:off x="5228924" y="5055703"/>
              <a:ext cx="918841" cy="646331"/>
            </a:xfrm>
            <a:prstGeom prst="rect">
              <a:avLst/>
            </a:prstGeom>
            <a:solidFill>
              <a:schemeClr val="bg1"/>
            </a:solidFill>
          </p:spPr>
          <p:txBody>
            <a:bodyPr wrap="none" rtlCol="0">
              <a:spAutoFit/>
            </a:bodyPr>
            <a:lstStyle/>
            <a:p>
              <a:pPr algn="ctr"/>
              <a:r>
                <a:rPr lang="en-US" dirty="0"/>
                <a:t>ATPase</a:t>
              </a:r>
            </a:p>
            <a:p>
              <a:pPr algn="ctr"/>
              <a:r>
                <a:rPr lang="en-US" dirty="0"/>
                <a:t>Domain</a:t>
              </a:r>
            </a:p>
          </p:txBody>
        </p:sp>
        <p:sp>
          <p:nvSpPr>
            <p:cNvPr id="8" name="TextBox 7"/>
            <p:cNvSpPr txBox="1"/>
            <p:nvPr/>
          </p:nvSpPr>
          <p:spPr>
            <a:xfrm>
              <a:off x="7249906" y="5316856"/>
              <a:ext cx="579006" cy="369332"/>
            </a:xfrm>
            <a:prstGeom prst="rect">
              <a:avLst/>
            </a:prstGeom>
            <a:solidFill>
              <a:schemeClr val="bg1"/>
            </a:solidFill>
          </p:spPr>
          <p:txBody>
            <a:bodyPr wrap="none" rtlCol="0">
              <a:spAutoFit/>
            </a:bodyPr>
            <a:lstStyle/>
            <a:p>
              <a:pPr algn="ctr"/>
              <a:r>
                <a:rPr lang="en-US" dirty="0"/>
                <a:t>ADP</a:t>
              </a:r>
            </a:p>
          </p:txBody>
        </p:sp>
        <p:sp>
          <p:nvSpPr>
            <p:cNvPr id="9" name="TextBox 8"/>
            <p:cNvSpPr txBox="1"/>
            <p:nvPr/>
          </p:nvSpPr>
          <p:spPr>
            <a:xfrm>
              <a:off x="2449702" y="3090445"/>
              <a:ext cx="916149" cy="338554"/>
            </a:xfrm>
            <a:prstGeom prst="rect">
              <a:avLst/>
            </a:prstGeom>
            <a:solidFill>
              <a:schemeClr val="bg1"/>
            </a:solidFill>
          </p:spPr>
          <p:txBody>
            <a:bodyPr wrap="none" rtlCol="0">
              <a:spAutoFit/>
            </a:bodyPr>
            <a:lstStyle/>
            <a:p>
              <a:pPr algn="ctr"/>
              <a:r>
                <a:rPr lang="en-US" sz="1600" b="1" dirty="0"/>
                <a:t>Rotation</a:t>
              </a:r>
            </a:p>
          </p:txBody>
        </p:sp>
        <p:sp>
          <p:nvSpPr>
            <p:cNvPr id="10" name="Rectangle 9"/>
            <p:cNvSpPr/>
            <p:nvPr/>
          </p:nvSpPr>
          <p:spPr>
            <a:xfrm>
              <a:off x="3365851" y="1457739"/>
              <a:ext cx="205428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17052" y="194199"/>
            <a:ext cx="7210332" cy="779462"/>
          </a:xfrm>
        </p:spPr>
        <p:txBody>
          <a:bodyPr/>
          <a:lstStyle/>
          <a:p>
            <a:r>
              <a:rPr lang="en-US" dirty="0"/>
              <a:t>Motility of Kinesin</a:t>
            </a:r>
          </a:p>
        </p:txBody>
      </p:sp>
      <p:sp>
        <p:nvSpPr>
          <p:cNvPr id="12" name="TextBox 11"/>
          <p:cNvSpPr txBox="1"/>
          <p:nvPr/>
        </p:nvSpPr>
        <p:spPr>
          <a:xfrm>
            <a:off x="132522" y="5617777"/>
            <a:ext cx="2404441" cy="307777"/>
          </a:xfrm>
          <a:prstGeom prst="rect">
            <a:avLst/>
          </a:prstGeom>
          <a:noFill/>
        </p:spPr>
        <p:txBody>
          <a:bodyPr wrap="none" rtlCol="0">
            <a:spAutoFit/>
          </a:bodyPr>
          <a:lstStyle/>
          <a:p>
            <a:r>
              <a:rPr lang="en-US" sz="1400" dirty="0"/>
              <a:t>Image modified from </a:t>
            </a:r>
            <a:r>
              <a:rPr lang="en-US" sz="1400" dirty="0" err="1">
                <a:hlinkClick r:id="rId4"/>
              </a:rPr>
              <a:t>Bcjordan</a:t>
            </a:r>
            <a:endParaRPr lang="en-US" sz="1400" dirty="0"/>
          </a:p>
        </p:txBody>
      </p:sp>
    </p:spTree>
    <p:extLst>
      <p:ext uri="{BB962C8B-B14F-4D97-AF65-F5344CB8AC3E}">
        <p14:creationId xmlns:p14="http://schemas.microsoft.com/office/powerpoint/2010/main" val="83622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normAutofit/>
          </a:bodyPr>
          <a:lstStyle/>
          <a:p>
            <a:r>
              <a:rPr lang="en-US" dirty="0"/>
              <a:t>Enzymatic Reactions (Energy Potential)</a:t>
            </a:r>
          </a:p>
          <a:p>
            <a:r>
              <a:rPr lang="en-US" dirty="0"/>
              <a:t>Phosphate Donor (Kinase-specific Reactions)</a:t>
            </a:r>
          </a:p>
          <a:p>
            <a:r>
              <a:rPr lang="en-US" dirty="0"/>
              <a:t>Cellular signaling pathways (movement; messengers)</a:t>
            </a:r>
          </a:p>
          <a:p>
            <a:r>
              <a:rPr lang="en-US" dirty="0"/>
              <a:t>Neuronal Signaling</a:t>
            </a:r>
          </a:p>
          <a:p>
            <a:r>
              <a:rPr lang="en-US" b="1" i="1" dirty="0">
                <a:solidFill>
                  <a:srgbClr val="C00000"/>
                </a:solidFill>
              </a:rPr>
              <a:t>Movement</a:t>
            </a:r>
          </a:p>
          <a:p>
            <a:pPr lvl="1"/>
            <a:r>
              <a:rPr lang="en-US" b="1" i="1" dirty="0">
                <a:solidFill>
                  <a:srgbClr val="C00000"/>
                </a:solidFill>
              </a:rPr>
              <a:t>Molecular level</a:t>
            </a:r>
          </a:p>
          <a:p>
            <a:pPr lvl="2"/>
            <a:r>
              <a:rPr lang="en-US" dirty="0"/>
              <a:t>Across membranes</a:t>
            </a:r>
          </a:p>
          <a:p>
            <a:pPr lvl="2"/>
            <a:r>
              <a:rPr lang="en-US" dirty="0"/>
              <a:t>Internally through the cell (through cytoplasm; transfer to organelle)</a:t>
            </a:r>
          </a:p>
          <a:p>
            <a:pPr lvl="2"/>
            <a:r>
              <a:rPr lang="en-US" b="1" i="1" dirty="0">
                <a:solidFill>
                  <a:srgbClr val="C00000"/>
                </a:solidFill>
              </a:rPr>
              <a:t>Assembly of structures (ribosome; signaling complexes, </a:t>
            </a:r>
            <a:r>
              <a:rPr lang="en-US" b="1" i="1" dirty="0" err="1">
                <a:solidFill>
                  <a:srgbClr val="C00000"/>
                </a:solidFill>
              </a:rPr>
              <a:t>etc</a:t>
            </a:r>
            <a:r>
              <a:rPr lang="en-US" b="1" i="1" dirty="0">
                <a:solidFill>
                  <a:srgbClr val="C00000"/>
                </a:solidFill>
              </a:rPr>
              <a:t>)</a:t>
            </a:r>
          </a:p>
          <a:p>
            <a:pPr lvl="1"/>
            <a:r>
              <a:rPr lang="en-US" dirty="0"/>
              <a:t>Gross motor level (muscle contraction)</a:t>
            </a:r>
          </a:p>
        </p:txBody>
      </p:sp>
    </p:spTree>
    <p:extLst>
      <p:ext uri="{BB962C8B-B14F-4D97-AF65-F5344CB8AC3E}">
        <p14:creationId xmlns:p14="http://schemas.microsoft.com/office/powerpoint/2010/main" val="374477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60" y="661225"/>
            <a:ext cx="2352582" cy="779462"/>
          </a:xfrm>
        </p:spPr>
        <p:txBody>
          <a:bodyPr>
            <a:noAutofit/>
          </a:bodyPr>
          <a:lstStyle/>
          <a:p>
            <a:r>
              <a:rPr lang="en-US" sz="3600" b="1" dirty="0"/>
              <a:t>Ribosome Assembly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3774" y="-53355"/>
            <a:ext cx="5857461" cy="5979561"/>
          </a:xfrm>
        </p:spPr>
      </p:pic>
      <p:sp>
        <p:nvSpPr>
          <p:cNvPr id="5" name="TextBox 4"/>
          <p:cNvSpPr txBox="1"/>
          <p:nvPr/>
        </p:nvSpPr>
        <p:spPr>
          <a:xfrm>
            <a:off x="7750879" y="414162"/>
            <a:ext cx="1197764" cy="338554"/>
          </a:xfrm>
          <a:prstGeom prst="rect">
            <a:avLst/>
          </a:prstGeom>
          <a:solidFill>
            <a:schemeClr val="bg1"/>
          </a:solidFill>
        </p:spPr>
        <p:txBody>
          <a:bodyPr wrap="none" rtlCol="0">
            <a:spAutoFit/>
          </a:bodyPr>
          <a:lstStyle/>
          <a:p>
            <a:r>
              <a:rPr lang="en-US" sz="1600" b="1" dirty="0"/>
              <a:t>30S Subunit</a:t>
            </a:r>
          </a:p>
        </p:txBody>
      </p:sp>
      <p:sp>
        <p:nvSpPr>
          <p:cNvPr id="6" name="TextBox 5"/>
          <p:cNvSpPr txBox="1"/>
          <p:nvPr/>
        </p:nvSpPr>
        <p:spPr>
          <a:xfrm>
            <a:off x="7531909" y="881679"/>
            <a:ext cx="437940" cy="338554"/>
          </a:xfrm>
          <a:prstGeom prst="rect">
            <a:avLst/>
          </a:prstGeom>
          <a:solidFill>
            <a:schemeClr val="bg1"/>
          </a:solidFill>
        </p:spPr>
        <p:txBody>
          <a:bodyPr wrap="none" rtlCol="0">
            <a:spAutoFit/>
          </a:bodyPr>
          <a:lstStyle/>
          <a:p>
            <a:r>
              <a:rPr lang="en-US" sz="1600" b="1" dirty="0"/>
              <a:t>IF3</a:t>
            </a:r>
          </a:p>
        </p:txBody>
      </p:sp>
      <p:sp>
        <p:nvSpPr>
          <p:cNvPr id="7" name="TextBox 6"/>
          <p:cNvSpPr txBox="1"/>
          <p:nvPr/>
        </p:nvSpPr>
        <p:spPr>
          <a:xfrm>
            <a:off x="7512033" y="1206356"/>
            <a:ext cx="437940" cy="338554"/>
          </a:xfrm>
          <a:prstGeom prst="rect">
            <a:avLst/>
          </a:prstGeom>
          <a:solidFill>
            <a:schemeClr val="bg1"/>
          </a:solidFill>
        </p:spPr>
        <p:txBody>
          <a:bodyPr wrap="none" rtlCol="0">
            <a:spAutoFit/>
          </a:bodyPr>
          <a:lstStyle/>
          <a:p>
            <a:r>
              <a:rPr lang="en-US" sz="1600" b="1" dirty="0"/>
              <a:t>IF1</a:t>
            </a:r>
          </a:p>
        </p:txBody>
      </p:sp>
      <p:sp>
        <p:nvSpPr>
          <p:cNvPr id="8" name="TextBox 7"/>
          <p:cNvSpPr txBox="1"/>
          <p:nvPr/>
        </p:nvSpPr>
        <p:spPr>
          <a:xfrm>
            <a:off x="7293373" y="1663553"/>
            <a:ext cx="535916" cy="338554"/>
          </a:xfrm>
          <a:prstGeom prst="rect">
            <a:avLst/>
          </a:prstGeom>
          <a:solidFill>
            <a:schemeClr val="bg1"/>
          </a:solidFill>
        </p:spPr>
        <p:txBody>
          <a:bodyPr wrap="none" rtlCol="0">
            <a:spAutoFit/>
          </a:bodyPr>
          <a:lstStyle/>
          <a:p>
            <a:r>
              <a:rPr lang="en-US" sz="1600" b="1" dirty="0"/>
              <a:t>Met</a:t>
            </a:r>
          </a:p>
        </p:txBody>
      </p:sp>
      <p:sp>
        <p:nvSpPr>
          <p:cNvPr id="9" name="TextBox 8"/>
          <p:cNvSpPr txBox="1"/>
          <p:nvPr/>
        </p:nvSpPr>
        <p:spPr>
          <a:xfrm>
            <a:off x="7263951" y="2155267"/>
            <a:ext cx="630301" cy="338554"/>
          </a:xfrm>
          <a:prstGeom prst="rect">
            <a:avLst/>
          </a:prstGeom>
          <a:solidFill>
            <a:schemeClr val="bg1"/>
          </a:solidFill>
        </p:spPr>
        <p:txBody>
          <a:bodyPr wrap="none" rtlCol="0">
            <a:spAutoFit/>
          </a:bodyPr>
          <a:lstStyle/>
          <a:p>
            <a:r>
              <a:rPr lang="en-US" sz="1600" b="1" dirty="0" err="1"/>
              <a:t>tRNA</a:t>
            </a:r>
            <a:endParaRPr lang="en-US" sz="1600" b="1" dirty="0"/>
          </a:p>
        </p:txBody>
      </p:sp>
      <p:sp>
        <p:nvSpPr>
          <p:cNvPr id="10" name="TextBox 9"/>
          <p:cNvSpPr txBox="1"/>
          <p:nvPr/>
        </p:nvSpPr>
        <p:spPr>
          <a:xfrm>
            <a:off x="5024088" y="159088"/>
            <a:ext cx="726481" cy="338554"/>
          </a:xfrm>
          <a:prstGeom prst="rect">
            <a:avLst/>
          </a:prstGeom>
          <a:solidFill>
            <a:schemeClr val="bg1"/>
          </a:solidFill>
        </p:spPr>
        <p:txBody>
          <a:bodyPr wrap="none" rtlCol="0">
            <a:spAutoFit/>
          </a:bodyPr>
          <a:lstStyle/>
          <a:p>
            <a:r>
              <a:rPr lang="en-US" sz="1600" b="1" dirty="0"/>
              <a:t>mRNA</a:t>
            </a:r>
          </a:p>
        </p:txBody>
      </p:sp>
      <p:sp>
        <p:nvSpPr>
          <p:cNvPr id="11" name="TextBox 10"/>
          <p:cNvSpPr txBox="1"/>
          <p:nvPr/>
        </p:nvSpPr>
        <p:spPr>
          <a:xfrm>
            <a:off x="7473816" y="2604810"/>
            <a:ext cx="840871" cy="338554"/>
          </a:xfrm>
          <a:prstGeom prst="rect">
            <a:avLst/>
          </a:prstGeom>
          <a:solidFill>
            <a:schemeClr val="bg1"/>
          </a:solidFill>
        </p:spPr>
        <p:txBody>
          <a:bodyPr wrap="none" rtlCol="0">
            <a:spAutoFit/>
          </a:bodyPr>
          <a:lstStyle/>
          <a:p>
            <a:r>
              <a:rPr lang="en-US" sz="1600" b="1" dirty="0"/>
              <a:t>IF2-GTP</a:t>
            </a:r>
          </a:p>
        </p:txBody>
      </p:sp>
      <p:sp>
        <p:nvSpPr>
          <p:cNvPr id="12" name="TextBox 11"/>
          <p:cNvSpPr txBox="1"/>
          <p:nvPr/>
        </p:nvSpPr>
        <p:spPr>
          <a:xfrm>
            <a:off x="7293373" y="3332852"/>
            <a:ext cx="1021314" cy="584775"/>
          </a:xfrm>
          <a:prstGeom prst="rect">
            <a:avLst/>
          </a:prstGeom>
          <a:solidFill>
            <a:schemeClr val="bg1"/>
          </a:solidFill>
        </p:spPr>
        <p:txBody>
          <a:bodyPr wrap="square" rtlCol="0">
            <a:spAutoFit/>
          </a:bodyPr>
          <a:lstStyle/>
          <a:p>
            <a:pPr algn="ctr"/>
            <a:r>
              <a:rPr lang="en-US" sz="1600" b="1" dirty="0"/>
              <a:t>50S </a:t>
            </a:r>
          </a:p>
          <a:p>
            <a:pPr algn="ctr"/>
            <a:r>
              <a:rPr lang="en-US" sz="1600" b="1" dirty="0"/>
              <a:t>Subunit</a:t>
            </a:r>
          </a:p>
        </p:txBody>
      </p:sp>
      <p:sp>
        <p:nvSpPr>
          <p:cNvPr id="14" name="Rectangle 13"/>
          <p:cNvSpPr/>
          <p:nvPr/>
        </p:nvSpPr>
        <p:spPr>
          <a:xfrm>
            <a:off x="6533322" y="4086904"/>
            <a:ext cx="251791" cy="1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32714" y="4371824"/>
            <a:ext cx="251791" cy="1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19462" y="4709753"/>
            <a:ext cx="1337135" cy="12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19019" y="4608871"/>
            <a:ext cx="784189" cy="307777"/>
          </a:xfrm>
          <a:prstGeom prst="rect">
            <a:avLst/>
          </a:prstGeom>
          <a:noFill/>
        </p:spPr>
        <p:txBody>
          <a:bodyPr wrap="none" rtlCol="0">
            <a:spAutoFit/>
          </a:bodyPr>
          <a:lstStyle/>
          <a:p>
            <a:r>
              <a:rPr lang="en-US" sz="1400" b="1" dirty="0"/>
              <a:t>IF2-GDP</a:t>
            </a:r>
          </a:p>
        </p:txBody>
      </p:sp>
      <p:sp>
        <p:nvSpPr>
          <p:cNvPr id="13" name="TextBox 12"/>
          <p:cNvSpPr txBox="1"/>
          <p:nvPr/>
        </p:nvSpPr>
        <p:spPr>
          <a:xfrm>
            <a:off x="6458745" y="4026858"/>
            <a:ext cx="405880" cy="307777"/>
          </a:xfrm>
          <a:prstGeom prst="rect">
            <a:avLst/>
          </a:prstGeom>
          <a:noFill/>
        </p:spPr>
        <p:txBody>
          <a:bodyPr wrap="none" rtlCol="0">
            <a:spAutoFit/>
          </a:bodyPr>
          <a:lstStyle/>
          <a:p>
            <a:r>
              <a:rPr lang="en-US" sz="1400" b="1" dirty="0"/>
              <a:t>IF1</a:t>
            </a:r>
          </a:p>
        </p:txBody>
      </p:sp>
      <p:sp>
        <p:nvSpPr>
          <p:cNvPr id="18" name="TextBox 17"/>
          <p:cNvSpPr txBox="1"/>
          <p:nvPr/>
        </p:nvSpPr>
        <p:spPr>
          <a:xfrm>
            <a:off x="6558137" y="4311778"/>
            <a:ext cx="405880" cy="307777"/>
          </a:xfrm>
          <a:prstGeom prst="rect">
            <a:avLst/>
          </a:prstGeom>
          <a:noFill/>
        </p:spPr>
        <p:txBody>
          <a:bodyPr wrap="none" rtlCol="0">
            <a:spAutoFit/>
          </a:bodyPr>
          <a:lstStyle/>
          <a:p>
            <a:r>
              <a:rPr lang="en-US" sz="1400" b="1" dirty="0"/>
              <a:t>IF3</a:t>
            </a:r>
          </a:p>
        </p:txBody>
      </p:sp>
      <p:sp>
        <p:nvSpPr>
          <p:cNvPr id="19" name="TextBox 18"/>
          <p:cNvSpPr txBox="1"/>
          <p:nvPr/>
        </p:nvSpPr>
        <p:spPr>
          <a:xfrm>
            <a:off x="7651443" y="4596698"/>
            <a:ext cx="481927" cy="307777"/>
          </a:xfrm>
          <a:prstGeom prst="rect">
            <a:avLst/>
          </a:prstGeom>
          <a:noFill/>
        </p:spPr>
        <p:txBody>
          <a:bodyPr wrap="none" rtlCol="0">
            <a:spAutoFit/>
          </a:bodyPr>
          <a:lstStyle/>
          <a:p>
            <a:r>
              <a:rPr lang="en-US" sz="1400" b="1" dirty="0"/>
              <a:t>GTP</a:t>
            </a:r>
          </a:p>
        </p:txBody>
      </p:sp>
      <p:sp>
        <p:nvSpPr>
          <p:cNvPr id="20" name="TextBox 19"/>
          <p:cNvSpPr txBox="1"/>
          <p:nvPr/>
        </p:nvSpPr>
        <p:spPr>
          <a:xfrm>
            <a:off x="5181600" y="5214659"/>
            <a:ext cx="2350309" cy="338554"/>
          </a:xfrm>
          <a:prstGeom prst="rect">
            <a:avLst/>
          </a:prstGeom>
          <a:solidFill>
            <a:schemeClr val="bg1"/>
          </a:solidFill>
        </p:spPr>
        <p:txBody>
          <a:bodyPr wrap="square" rtlCol="0">
            <a:spAutoFit/>
          </a:bodyPr>
          <a:lstStyle/>
          <a:p>
            <a:r>
              <a:rPr lang="en-US" sz="1600" b="1" dirty="0"/>
              <a:t>70S Initiation Complex</a:t>
            </a:r>
          </a:p>
        </p:txBody>
      </p:sp>
      <p:sp>
        <p:nvSpPr>
          <p:cNvPr id="21" name="TextBox 20"/>
          <p:cNvSpPr txBox="1"/>
          <p:nvPr/>
        </p:nvSpPr>
        <p:spPr>
          <a:xfrm>
            <a:off x="3535906" y="943234"/>
            <a:ext cx="1064587" cy="307777"/>
          </a:xfrm>
          <a:prstGeom prst="rect">
            <a:avLst/>
          </a:prstGeom>
          <a:solidFill>
            <a:schemeClr val="bg1"/>
          </a:solidFill>
        </p:spPr>
        <p:txBody>
          <a:bodyPr wrap="none" rtlCol="0">
            <a:spAutoFit/>
          </a:bodyPr>
          <a:lstStyle/>
          <a:p>
            <a:r>
              <a:rPr lang="en-US" sz="1400" b="1" dirty="0"/>
              <a:t>Start Codon</a:t>
            </a:r>
          </a:p>
        </p:txBody>
      </p:sp>
      <p:sp>
        <p:nvSpPr>
          <p:cNvPr id="23" name="Rectangle 22"/>
          <p:cNvSpPr/>
          <p:nvPr/>
        </p:nvSpPr>
        <p:spPr>
          <a:xfrm>
            <a:off x="4461711" y="2463043"/>
            <a:ext cx="220578" cy="292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7950" y="3207388"/>
            <a:ext cx="324635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input of GTP Energy is required to assemble the 70S Initiation Complex</a:t>
            </a:r>
          </a:p>
        </p:txBody>
      </p:sp>
      <p:sp>
        <p:nvSpPr>
          <p:cNvPr id="25" name="TextBox 24"/>
          <p:cNvSpPr txBox="1"/>
          <p:nvPr/>
        </p:nvSpPr>
        <p:spPr>
          <a:xfrm>
            <a:off x="114094" y="1649850"/>
            <a:ext cx="324635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Initiation Factors (IFs) are used to assemble the ribosome</a:t>
            </a:r>
          </a:p>
        </p:txBody>
      </p:sp>
      <p:sp>
        <p:nvSpPr>
          <p:cNvPr id="22" name="TextBox 21"/>
          <p:cNvSpPr txBox="1"/>
          <p:nvPr/>
        </p:nvSpPr>
        <p:spPr>
          <a:xfrm>
            <a:off x="2314420" y="2493821"/>
            <a:ext cx="2363596" cy="523220"/>
          </a:xfrm>
          <a:prstGeom prst="rect">
            <a:avLst/>
          </a:prstGeom>
          <a:solidFill>
            <a:schemeClr val="bg1"/>
          </a:solidFill>
        </p:spPr>
        <p:txBody>
          <a:bodyPr wrap="none" rtlCol="0">
            <a:spAutoFit/>
          </a:bodyPr>
          <a:lstStyle/>
          <a:p>
            <a:r>
              <a:rPr lang="en-US" sz="1400" b="1" dirty="0"/>
              <a:t>30S Subunit bound to mRNA</a:t>
            </a:r>
          </a:p>
          <a:p>
            <a:r>
              <a:rPr lang="en-US" sz="1400" b="1" dirty="0"/>
              <a:t>By Complementary Sequence</a:t>
            </a:r>
          </a:p>
        </p:txBody>
      </p:sp>
    </p:spTree>
    <p:extLst>
      <p:ext uri="{BB962C8B-B14F-4D97-AF65-F5344CB8AC3E}">
        <p14:creationId xmlns:p14="http://schemas.microsoft.com/office/powerpoint/2010/main" val="74330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474998" cy="779462"/>
          </a:xfrm>
        </p:spPr>
        <p:txBody>
          <a:bodyPr>
            <a:normAutofit/>
          </a:bodyPr>
          <a:lstStyle/>
          <a:p>
            <a:r>
              <a:rPr lang="en-US" dirty="0"/>
              <a:t>What is NTP Currency Used For?</a:t>
            </a:r>
          </a:p>
        </p:txBody>
      </p:sp>
      <p:sp>
        <p:nvSpPr>
          <p:cNvPr id="3" name="Content Placeholder 2"/>
          <p:cNvSpPr>
            <a:spLocks noGrp="1"/>
          </p:cNvSpPr>
          <p:nvPr>
            <p:ph idx="1"/>
          </p:nvPr>
        </p:nvSpPr>
        <p:spPr/>
        <p:txBody>
          <a:bodyPr>
            <a:normAutofit/>
          </a:bodyPr>
          <a:lstStyle/>
          <a:p>
            <a:r>
              <a:rPr lang="en-US" dirty="0"/>
              <a:t>Enzymatic Reactions (Energy Potential)</a:t>
            </a:r>
          </a:p>
          <a:p>
            <a:r>
              <a:rPr lang="en-US" dirty="0"/>
              <a:t>Phosphate Donor (Kinase-specific Reactions)</a:t>
            </a:r>
          </a:p>
          <a:p>
            <a:r>
              <a:rPr lang="en-US" dirty="0"/>
              <a:t>Cellular signaling pathways (movement; messengers)</a:t>
            </a:r>
          </a:p>
          <a:p>
            <a:r>
              <a:rPr lang="en-US" dirty="0"/>
              <a:t>Neuronal Signaling</a:t>
            </a:r>
          </a:p>
          <a:p>
            <a:r>
              <a:rPr lang="en-US" b="1" i="1" dirty="0">
                <a:solidFill>
                  <a:srgbClr val="C00000"/>
                </a:solidFill>
              </a:rPr>
              <a:t>Movement</a:t>
            </a:r>
          </a:p>
          <a:p>
            <a:pPr lvl="1"/>
            <a:r>
              <a:rPr lang="en-US" dirty="0"/>
              <a:t>Molecular level</a:t>
            </a:r>
          </a:p>
          <a:p>
            <a:pPr lvl="2"/>
            <a:r>
              <a:rPr lang="en-US" dirty="0"/>
              <a:t>Across membranes</a:t>
            </a:r>
          </a:p>
          <a:p>
            <a:pPr lvl="2"/>
            <a:r>
              <a:rPr lang="en-US" dirty="0"/>
              <a:t>Internally through the cell (through cytoplasm; transfer to organelle)</a:t>
            </a:r>
          </a:p>
          <a:p>
            <a:pPr lvl="2"/>
            <a:r>
              <a:rPr lang="en-US" dirty="0"/>
              <a:t>Assembly of structures (ribosome; signaling complexes, </a:t>
            </a:r>
            <a:r>
              <a:rPr lang="en-US" dirty="0" err="1"/>
              <a:t>etc</a:t>
            </a:r>
            <a:r>
              <a:rPr lang="en-US" dirty="0"/>
              <a:t>)</a:t>
            </a:r>
          </a:p>
          <a:p>
            <a:pPr lvl="1"/>
            <a:r>
              <a:rPr lang="en-US" b="1" i="1" dirty="0">
                <a:solidFill>
                  <a:srgbClr val="C00000"/>
                </a:solidFill>
              </a:rPr>
              <a:t>Gross motor level (muscle contraction)</a:t>
            </a:r>
          </a:p>
        </p:txBody>
      </p:sp>
    </p:spTree>
    <p:extLst>
      <p:ext uri="{BB962C8B-B14F-4D97-AF65-F5344CB8AC3E}">
        <p14:creationId xmlns:p14="http://schemas.microsoft.com/office/powerpoint/2010/main" val="4247096948"/>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7877</TotalTime>
  <Words>2168</Words>
  <Application>Microsoft Office PowerPoint</Application>
  <PresentationFormat>On-screen Show (4:3)</PresentationFormat>
  <Paragraphs>149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Biochemistry Theme</vt:lpstr>
      <vt:lpstr>Biochemical Energy Generation and Utilization</vt:lpstr>
      <vt:lpstr>What is NTP Currency Used For?</vt:lpstr>
      <vt:lpstr>ATP Use in the Brain</vt:lpstr>
      <vt:lpstr>Molecular Motor Proteins</vt:lpstr>
      <vt:lpstr>Kinesin Dimer on Microtubule </vt:lpstr>
      <vt:lpstr>Motility of Kinesin</vt:lpstr>
      <vt:lpstr>What is NTP Currency Used For?</vt:lpstr>
      <vt:lpstr>Ribosome Assembly</vt:lpstr>
      <vt:lpstr>What is NTP Currency Used For?</vt:lpstr>
      <vt:lpstr>Skeletal Striated Muscle</vt:lpstr>
      <vt:lpstr>Skeletal Muscle Fiber</vt:lpstr>
      <vt:lpstr>Sarcomere Muscle Fibers</vt:lpstr>
      <vt:lpstr>PowerPoint Presentation</vt:lpstr>
      <vt:lpstr>How to Muscle Cells Contract</vt:lpstr>
      <vt:lpstr>How to Muscle Cells Contract</vt:lpstr>
      <vt:lpstr>Calcium is required for muscle contraction</vt:lpstr>
      <vt:lpstr>Calcium is required for muscle contraction</vt:lpstr>
      <vt:lpstr>PowerPoint Presentation</vt:lpstr>
      <vt:lpstr>How to Muscle Cells Contract</vt:lpstr>
      <vt:lpstr>PowerPoint Presentation</vt:lpstr>
      <vt:lpstr>PowerPoint Presentation</vt:lpstr>
      <vt:lpstr>PowerPoint Presentation</vt:lpstr>
      <vt:lpstr>What is NTP Currency Used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115</cp:revision>
  <cp:lastPrinted>2020-01-13T03:55:01Z</cp:lastPrinted>
  <dcterms:created xsi:type="dcterms:W3CDTF">2020-01-06T19:40:53Z</dcterms:created>
  <dcterms:modified xsi:type="dcterms:W3CDTF">2020-03-15T20:42:13Z</dcterms:modified>
</cp:coreProperties>
</file>